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363" r:id="rId4"/>
    <p:sldId id="364" r:id="rId5"/>
    <p:sldId id="261" r:id="rId6"/>
    <p:sldId id="257" r:id="rId7"/>
    <p:sldId id="262" r:id="rId8"/>
    <p:sldId id="263" r:id="rId9"/>
    <p:sldId id="264" r:id="rId10"/>
    <p:sldId id="365" r:id="rId11"/>
    <p:sldId id="366" r:id="rId12"/>
    <p:sldId id="265" r:id="rId13"/>
    <p:sldId id="367" r:id="rId14"/>
    <p:sldId id="368" r:id="rId15"/>
    <p:sldId id="258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8"/>
    <p:restoredTop sz="94930"/>
  </p:normalViewPr>
  <p:slideViewPr>
    <p:cSldViewPr snapToGrid="0">
      <p:cViewPr varScale="1">
        <p:scale>
          <a:sx n="117" d="100"/>
          <a:sy n="117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4979B-02B1-5241-96FC-D843A28E37CB}" type="datetimeFigureOut">
              <a:rPr lang="en-NL" smtClean="0"/>
              <a:t>31/03/2023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DB5FC-66E3-104D-A880-71C1AC06EAD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5347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Ask class ideas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DB5FC-66E3-104D-A880-71C1AC06EADE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8052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Ask students: what do you think we need to answer this question?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DB5FC-66E3-104D-A880-71C1AC06EADE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427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NL" dirty="0"/>
              <a:t>igh emissions scenario to have the largest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DB5FC-66E3-104D-A880-71C1AC06EADE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32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NL" dirty="0"/>
              <a:t>ragen: stel door de wind / ekman transport, welke richting zou wind moeten toenemen?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DB5FC-66E3-104D-A880-71C1AC06EADE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18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E40B-E62D-DF83-2FBD-F04D736FA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25077-EC1F-721A-384A-ACADD8A3F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F51D1-27C0-8EEF-DE7C-1E2AAAE7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7E16-05DD-F94C-8F24-F9EA78B7DB61}" type="datetime1">
              <a:rPr lang="en-US" smtClean="0"/>
              <a:t>3/31/23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1626-6C5E-6EA5-B338-6DD37E49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B326-0AAF-BAB6-736F-E68B6680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914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7FEC-6A18-98D3-440B-3D954964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8BF21-4217-499C-1F3B-66597ABF6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B13F-F8A9-6E9C-B62A-9430BCA0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F171-89B2-EA43-B210-8D83EA06CFB9}" type="datetime1">
              <a:rPr lang="en-US" smtClean="0"/>
              <a:t>3/31/23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11B8F-19FF-E644-2BD9-B99A87BC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76623-A554-F8BF-C17B-BD53A3A6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864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23EA8-E7BA-1D31-ACFC-5D0B8708AD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22630-BA3C-85E0-BB8E-B7790BDED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8933-490F-37BC-0B63-C745928E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A933-F561-164C-8F56-1BDA3ABCBE3F}" type="datetime1">
              <a:rPr lang="en-US" smtClean="0"/>
              <a:t>3/31/23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A1B-0ADD-9956-504F-F8DE63A1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41C19-F7DE-450B-8211-D27DFDAF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429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5A835-B207-2903-EC0D-DA7EF8B9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E934B-36A5-770E-1A0E-49D05703A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FA2DB-F16D-DE99-9F2F-4D198C10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9B5C-5F04-7F4D-ACED-438E7CE9E564}" type="datetime1">
              <a:rPr lang="en-US" smtClean="0"/>
              <a:t>3/31/23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81FC7-567D-EC48-6B91-275977EF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06393-CA10-D040-FA5D-3956C1A1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718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09E9-0DEC-0DF9-846E-738CA39A6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34403-163C-87CC-EAB5-5A12CEAB8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C0FE-E27D-7AC5-A558-1A753146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3D5A-56DE-B948-A6B6-C50F31753B65}" type="datetime1">
              <a:rPr lang="en-US" smtClean="0"/>
              <a:t>3/31/23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0F3B4-F7B7-8CCF-EED4-AE538E16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FEDC9-19E3-ADD7-3464-AECA2D3C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73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2BE6-94EF-BD4F-13C9-0F9677A7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EC85-79AB-6851-9ABC-8EE29CF4F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7C1C6-902B-4481-7CC6-4CE3FDDF5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E8D98-938A-229F-B4B6-7564F496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C8AE-250E-E74D-9445-34800C4D9201}" type="datetime1">
              <a:rPr lang="en-US" smtClean="0"/>
              <a:t>3/31/23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C2A70-6EB6-0856-CE28-ECD1D174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0647D-AE93-0AA4-06C1-A352A273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177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85B1-CFB6-50AE-7909-78C56CFE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03D10-7775-15D5-5CE0-998E9F710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7699A-05FD-B9EE-10DD-7F0F0B1B4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123EC-83DC-221E-5532-EF562528C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43769-EE87-91E1-9C42-75D3823D4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DCE9C-8780-1D4C-6339-29F58C21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6B3D-E4A3-6B45-9D9C-698200198BDA}" type="datetime1">
              <a:rPr lang="en-US" smtClean="0"/>
              <a:t>3/31/23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4CCF1-A74E-3D17-8BC7-AE48CEE9A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27117-32D8-DB84-5015-4F69E685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618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D879-9DD2-18D3-D0D7-CFB86EF8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CEE0F-B374-C1D5-78F5-0FBE2463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0584-E980-1E41-84BF-E14E7D3F1B4A}" type="datetime1">
              <a:rPr lang="en-US" smtClean="0"/>
              <a:t>3/31/23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C939D-519B-0664-138B-8F460F8E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7CEDF-A25A-CA38-E59B-DEA36A27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7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D3F57-1EC8-E507-CE1A-8B126402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9781-2EBB-5545-B63F-460C652C06C5}" type="datetime1">
              <a:rPr lang="en-US" smtClean="0"/>
              <a:t>3/31/23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A0870-0F94-832F-8EA8-97000B9F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9B8F7-C784-12CE-4422-53A14945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590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E9A0-C5A1-EDF9-7CB9-F88055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BF13-94E8-2D2C-DD63-ECA3D97EB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1C39D-6A4D-D4DD-8628-506F2C1EB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1F53C-9923-7377-979B-778574F5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06D8D-11A9-DE40-9052-FF67C9CE3C93}" type="datetime1">
              <a:rPr lang="en-US" smtClean="0"/>
              <a:t>3/31/23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12CEC-A5F4-7CD5-E540-701B6B17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C4898-1004-039B-08E3-67767B1E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804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9A98-1D45-22FA-C4A2-FF8D4AA5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8294E4-8F88-67D4-FA7E-CB482845E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83447-A9CA-FC9D-37B0-9826180D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290F5-ECB4-90C3-2733-6039BD71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2F1D-48E0-A046-8680-B9167952E740}" type="datetime1">
              <a:rPr lang="en-US" smtClean="0"/>
              <a:t>3/31/23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A3249-55F4-3102-4702-E7050E3BD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65B8B-5518-28B8-8D91-EC33F2A8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6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439C6-1A82-74EC-C1C1-BC5A04BE8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3A89D-41FF-E529-409D-B33E78FBE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99B69-2287-CB55-DA91-E012059A6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652D-9204-CC4A-A973-D94D1FF5E7A6}" type="datetime1">
              <a:rPr lang="en-US" smtClean="0"/>
              <a:t>3/31/23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E29D1-F1FD-8F81-6A8B-1EDCF1F8C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9B91E-AE32-C517-1585-339C1884F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9FA60-A67B-5346-BBAA-8B9FC1D4CA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586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0E7F-944C-A314-8EC5-B1F724E81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Sea-level change:</a:t>
            </a:r>
            <a:br>
              <a:rPr lang="en-NL" dirty="0"/>
            </a:br>
            <a:r>
              <a:rPr lang="en-NL" i="1" dirty="0"/>
              <a:t>Why seasons matter!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6C041-8003-BF0F-FA18-C3EB8EDDB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Tim Hermans (Postdoc @ IMAU)</a:t>
            </a:r>
          </a:p>
        </p:txBody>
      </p:sp>
      <p:pic>
        <p:nvPicPr>
          <p:cNvPr id="1032" name="Picture 8" descr="Afbeelding">
            <a:extLst>
              <a:ext uri="{FF2B5EF4-FFF2-40B4-BE49-F238E27FC236}">
                <a16:creationId xmlns:a16="http://schemas.microsoft.com/office/drawing/2014/main" id="{A4EF7796-CB83-0821-E94D-B6E8B59F9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0" y="5544750"/>
            <a:ext cx="5227782" cy="103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mail - Free communications icons">
            <a:extLst>
              <a:ext uri="{FF2B5EF4-FFF2-40B4-BE49-F238E27FC236}">
                <a16:creationId xmlns:a16="http://schemas.microsoft.com/office/drawing/2014/main" id="{11C8ACF5-DF7E-A4E1-6A9C-950B8DD1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" y="6465455"/>
            <a:ext cx="279399" cy="2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236DE-05DB-AEA8-622B-A37EF4CFCEBE}"/>
              </a:ext>
            </a:extLst>
          </p:cNvPr>
          <p:cNvSpPr txBox="1"/>
          <p:nvPr/>
        </p:nvSpPr>
        <p:spPr>
          <a:xfrm>
            <a:off x="323273" y="6438960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t.h.j.hermans@uu.nl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15B05-8229-195B-F17D-E0AF2B02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51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6AB6-80B4-2DE6-FE8C-001D7114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Additional change in winter: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8E23-695F-2117-F4E7-5EAFDF22D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D028B-3F87-5B05-74A5-0BCE678D7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23"/>
          <a:stretch/>
        </p:blipFill>
        <p:spPr>
          <a:xfrm>
            <a:off x="-564976" y="1996133"/>
            <a:ext cx="11741423" cy="3706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1A49F-0F24-B26D-57A6-A7F56F30B1E4}"/>
              </a:ext>
            </a:extLst>
          </p:cNvPr>
          <p:cNvSpPr txBox="1"/>
          <p:nvPr/>
        </p:nvSpPr>
        <p:spPr>
          <a:xfrm>
            <a:off x="942976" y="2158058"/>
            <a:ext cx="2533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b="1" dirty="0"/>
              <a:t>Model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63BD3-7260-9DD4-C72E-93AD065534CB}"/>
              </a:ext>
            </a:extLst>
          </p:cNvPr>
          <p:cNvSpPr txBox="1"/>
          <p:nvPr/>
        </p:nvSpPr>
        <p:spPr>
          <a:xfrm>
            <a:off x="4000810" y="2158058"/>
            <a:ext cx="295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b="1" dirty="0"/>
              <a:t>Model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64096-CA0E-09B1-4489-125AD8B34C8B}"/>
              </a:ext>
            </a:extLst>
          </p:cNvPr>
          <p:cNvSpPr txBox="1"/>
          <p:nvPr/>
        </p:nvSpPr>
        <p:spPr>
          <a:xfrm>
            <a:off x="7239156" y="2158058"/>
            <a:ext cx="295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b="1" dirty="0"/>
              <a:t>Model 3</a:t>
            </a:r>
          </a:p>
        </p:txBody>
      </p:sp>
      <p:pic>
        <p:nvPicPr>
          <p:cNvPr id="8" name="Picture 2" descr="Climate Models | NOAA Climate.gov">
            <a:extLst>
              <a:ext uri="{FF2B5EF4-FFF2-40B4-BE49-F238E27FC236}">
                <a16:creationId xmlns:a16="http://schemas.microsoft.com/office/drawing/2014/main" id="{5080C98F-E708-43E4-E083-4D447421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00" y="70122"/>
            <a:ext cx="2031340" cy="192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644A8F-A5E0-FB6C-A4F3-47D0C48E347B}"/>
              </a:ext>
            </a:extLst>
          </p:cNvPr>
          <p:cNvSpPr txBox="1"/>
          <p:nvPr/>
        </p:nvSpPr>
        <p:spPr>
          <a:xfrm>
            <a:off x="11205023" y="148730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x </a:t>
            </a:r>
            <a:r>
              <a:rPr lang="en-NL" sz="2400" b="1" dirty="0"/>
              <a:t>30!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659D3-57AA-213C-9059-10F13E08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10" b="24700"/>
          <a:stretch/>
        </p:blipFill>
        <p:spPr>
          <a:xfrm>
            <a:off x="-649580" y="5579035"/>
            <a:ext cx="11741422" cy="12428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29CDFB-6C52-DBA9-9004-21BAEF045698}"/>
              </a:ext>
            </a:extLst>
          </p:cNvPr>
          <p:cNvCxnSpPr>
            <a:cxnSpLocks/>
          </p:cNvCxnSpPr>
          <p:nvPr/>
        </p:nvCxnSpPr>
        <p:spPr>
          <a:xfrm flipH="1">
            <a:off x="8039100" y="1154882"/>
            <a:ext cx="1533525" cy="41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4ABDFA-AF6A-EDA9-C3EE-CAF9810850BC}"/>
              </a:ext>
            </a:extLst>
          </p:cNvPr>
          <p:cNvSpPr txBox="1"/>
          <p:nvPr/>
        </p:nvSpPr>
        <p:spPr>
          <a:xfrm>
            <a:off x="8008940" y="6262686"/>
            <a:ext cx="43465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200" dirty="0"/>
              <a:t>Additional wind-stress change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887306-F528-C273-A1FB-1F6C02C82D12}"/>
              </a:ext>
            </a:extLst>
          </p:cNvPr>
          <p:cNvSpPr txBox="1"/>
          <p:nvPr/>
        </p:nvSpPr>
        <p:spPr>
          <a:xfrm>
            <a:off x="4359435" y="6492875"/>
            <a:ext cx="43465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200" dirty="0"/>
              <a:t>Additional sea-level change [cm]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9CEDE-3B05-8FEA-D799-B3139E18BA04}"/>
              </a:ext>
            </a:extLst>
          </p:cNvPr>
          <p:cNvSpPr txBox="1"/>
          <p:nvPr/>
        </p:nvSpPr>
        <p:spPr>
          <a:xfrm rot="20652221">
            <a:off x="8041230" y="917029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examples</a:t>
            </a:r>
            <a:endParaRPr lang="en-NL" sz="2400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8117C4E-0A0C-6161-1B3E-0CDFC431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61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2645EBF-E13A-0B29-F75B-534952C7F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6" t="11791" b="52867"/>
          <a:stretch/>
        </p:blipFill>
        <p:spPr>
          <a:xfrm>
            <a:off x="320735" y="4227801"/>
            <a:ext cx="6148223" cy="174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1173B-1111-0752-8E1D-D28EE43C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Isolating effect of the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DF5C-4DB8-9988-059B-3C3EFEBD2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D3E6B-F74C-A6A1-97F2-37EE0F82F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323"/>
          <a:stretch/>
        </p:blipFill>
        <p:spPr>
          <a:xfrm>
            <a:off x="-13336" y="1427985"/>
            <a:ext cx="6482297" cy="2046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C04D3A-3CA8-100C-5587-48BD1F1B9D89}"/>
              </a:ext>
            </a:extLst>
          </p:cNvPr>
          <p:cNvSpPr txBox="1"/>
          <p:nvPr/>
        </p:nvSpPr>
        <p:spPr>
          <a:xfrm>
            <a:off x="2514355" y="1451726"/>
            <a:ext cx="16126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/>
              <a:t>Model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83378-473C-97FB-FDDD-811624F5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10" b="24700"/>
          <a:stretch/>
        </p:blipFill>
        <p:spPr>
          <a:xfrm>
            <a:off x="-94711" y="3396132"/>
            <a:ext cx="6482294" cy="686148"/>
          </a:xfrm>
          <a:prstGeom prst="rect">
            <a:avLst/>
          </a:prstGeom>
        </p:spPr>
      </p:pic>
      <p:pic>
        <p:nvPicPr>
          <p:cNvPr id="9" name="Picture 4" descr="Baanbrekend onderzoek: niet CO2, maar wind oorzaak opwarming hier - EW">
            <a:extLst>
              <a:ext uri="{FF2B5EF4-FFF2-40B4-BE49-F238E27FC236}">
                <a16:creationId xmlns:a16="http://schemas.microsoft.com/office/drawing/2014/main" id="{5605B9AD-16F9-3CC4-7101-591B3427F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128" y="1707404"/>
            <a:ext cx="2304042" cy="13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694B32-9D6B-3C0C-461F-03C5A4DF3B30}"/>
              </a:ext>
            </a:extLst>
          </p:cNvPr>
          <p:cNvCxnSpPr>
            <a:cxnSpLocks/>
          </p:cNvCxnSpPr>
          <p:nvPr/>
        </p:nvCxnSpPr>
        <p:spPr>
          <a:xfrm>
            <a:off x="6029325" y="2527390"/>
            <a:ext cx="265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E62231-E560-BF87-77EE-69706F6154BD}"/>
              </a:ext>
            </a:extLst>
          </p:cNvPr>
          <p:cNvSpPr txBox="1"/>
          <p:nvPr/>
        </p:nvSpPr>
        <p:spPr>
          <a:xfrm>
            <a:off x="6359662" y="2168035"/>
            <a:ext cx="22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Take the wind change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51923A-5C38-30CE-ADF8-4BDBEC2944C1}"/>
              </a:ext>
            </a:extLst>
          </p:cNvPr>
          <p:cNvCxnSpPr>
            <a:cxnSpLocks/>
          </p:cNvCxnSpPr>
          <p:nvPr/>
        </p:nvCxnSpPr>
        <p:spPr>
          <a:xfrm>
            <a:off x="10065754" y="3184615"/>
            <a:ext cx="0" cy="87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5860D0-D648-8B5A-570E-C6A02FAD4C73}"/>
              </a:ext>
            </a:extLst>
          </p:cNvPr>
          <p:cNvSpPr txBox="1"/>
          <p:nvPr/>
        </p:nvSpPr>
        <p:spPr>
          <a:xfrm>
            <a:off x="10075069" y="3229796"/>
            <a:ext cx="1922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Apply to regional ocean model</a:t>
            </a:r>
          </a:p>
        </p:txBody>
      </p: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C2AD1315-D9B4-FFA6-C1CF-687E9D79E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457" y="4057353"/>
            <a:ext cx="3494479" cy="26044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DB4F30-B7E7-AC8F-AB38-738745D05266}"/>
              </a:ext>
            </a:extLst>
          </p:cNvPr>
          <p:cNvCxnSpPr>
            <a:cxnSpLocks/>
          </p:cNvCxnSpPr>
          <p:nvPr/>
        </p:nvCxnSpPr>
        <p:spPr>
          <a:xfrm flipH="1">
            <a:off x="6029325" y="5120292"/>
            <a:ext cx="2657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8E419D-7418-4FC3-628A-1E0B425291B8}"/>
              </a:ext>
            </a:extLst>
          </p:cNvPr>
          <p:cNvSpPr txBox="1"/>
          <p:nvPr/>
        </p:nvSpPr>
        <p:spPr>
          <a:xfrm>
            <a:off x="6616200" y="4473961"/>
            <a:ext cx="180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Simulate effect of wind change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4A708B-3850-7AC3-E854-7A36EF672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81"/>
          <a:stretch/>
        </p:blipFill>
        <p:spPr>
          <a:xfrm>
            <a:off x="-94711" y="5981658"/>
            <a:ext cx="6817683" cy="5685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7A5346-516B-F64C-8C6A-B0B0787048C1}"/>
              </a:ext>
            </a:extLst>
          </p:cNvPr>
          <p:cNvSpPr txBox="1"/>
          <p:nvPr/>
        </p:nvSpPr>
        <p:spPr>
          <a:xfrm>
            <a:off x="840130" y="1447479"/>
            <a:ext cx="14382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/>
              <a:t>Model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CFF00-A156-981E-1CEA-DE45799844B4}"/>
              </a:ext>
            </a:extLst>
          </p:cNvPr>
          <p:cNvSpPr txBox="1"/>
          <p:nvPr/>
        </p:nvSpPr>
        <p:spPr>
          <a:xfrm>
            <a:off x="4249843" y="1447479"/>
            <a:ext cx="17336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/>
              <a:t>Model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ABE5D-6045-5BE9-552B-ADDDFB793017}"/>
              </a:ext>
            </a:extLst>
          </p:cNvPr>
          <p:cNvSpPr txBox="1"/>
          <p:nvPr/>
        </p:nvSpPr>
        <p:spPr>
          <a:xfrm>
            <a:off x="5412035" y="3623743"/>
            <a:ext cx="1506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200" dirty="0"/>
              <a:t>Additional wind-stress change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22175-3CF3-A9D7-2390-B1179AFBE842}"/>
              </a:ext>
            </a:extLst>
          </p:cNvPr>
          <p:cNvSpPr txBox="1"/>
          <p:nvPr/>
        </p:nvSpPr>
        <p:spPr>
          <a:xfrm>
            <a:off x="2180273" y="3872862"/>
            <a:ext cx="22034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200" dirty="0"/>
              <a:t>Additional sea-level change [cm]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96665E-CD0A-DD47-FB8F-C0AA0F717A9E}"/>
              </a:ext>
            </a:extLst>
          </p:cNvPr>
          <p:cNvSpPr txBox="1"/>
          <p:nvPr/>
        </p:nvSpPr>
        <p:spPr>
          <a:xfrm>
            <a:off x="1967179" y="6349263"/>
            <a:ext cx="29990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200" dirty="0"/>
              <a:t>Sea-level change due to wind change [cm]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1AD1BA-5592-4ED6-54B2-9ACC9F790C9A}"/>
              </a:ext>
            </a:extLst>
          </p:cNvPr>
          <p:cNvSpPr txBox="1"/>
          <p:nvPr/>
        </p:nvSpPr>
        <p:spPr>
          <a:xfrm>
            <a:off x="5412035" y="6200141"/>
            <a:ext cx="146155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200" dirty="0"/>
              <a:t>Currents change due to wind change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B11C1-7652-3DD9-212C-BFA5D8DF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906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758A-905C-4B62-C418-7A8F52F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41FC-CB8D-4F08-5ABA-EE502DFF3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Sea-level rise in Europe differs between seasons</a:t>
            </a:r>
          </a:p>
          <a:p>
            <a:pPr lvl="1"/>
            <a:r>
              <a:rPr lang="en-NL" dirty="0"/>
              <a:t>Higher in winter &amp; spring</a:t>
            </a:r>
          </a:p>
          <a:p>
            <a:pPr lvl="1"/>
            <a:r>
              <a:rPr lang="en-NL" dirty="0"/>
              <a:t>Lower in summer &amp; autumn</a:t>
            </a:r>
          </a:p>
          <a:p>
            <a:r>
              <a:rPr lang="en-NL" dirty="0"/>
              <a:t>Causes: </a:t>
            </a:r>
          </a:p>
          <a:p>
            <a:pPr lvl="1"/>
            <a:r>
              <a:rPr lang="en-NL" dirty="0"/>
              <a:t>Winter &amp; summer: wind-stress change</a:t>
            </a:r>
          </a:p>
          <a:p>
            <a:pPr lvl="1"/>
            <a:r>
              <a:rPr lang="en-NL" dirty="0"/>
              <a:t>Spring &amp; autumn: density changes?</a:t>
            </a:r>
          </a:p>
          <a:p>
            <a:r>
              <a:rPr lang="en-NL" dirty="0"/>
              <a:t>Relevant </a:t>
            </a:r>
            <a:r>
              <a:rPr lang="en-NL"/>
              <a:t>for instance for </a:t>
            </a:r>
            <a:r>
              <a:rPr lang="en-NL" dirty="0"/>
              <a:t>intertidal ecosystems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26390-1A57-71E2-F966-EA4051038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52" t="3657" r="12659" b="51526"/>
          <a:stretch/>
        </p:blipFill>
        <p:spPr>
          <a:xfrm>
            <a:off x="9520249" y="681037"/>
            <a:ext cx="1266523" cy="1339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603E7-65CD-28BE-8FA2-E2997EA8D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" r="57410" b="50000"/>
          <a:stretch/>
        </p:blipFill>
        <p:spPr>
          <a:xfrm>
            <a:off x="8309864" y="681037"/>
            <a:ext cx="1266523" cy="138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B95A3-914A-8CC7-8BFD-651130A3A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7" r="57411"/>
          <a:stretch/>
        </p:blipFill>
        <p:spPr>
          <a:xfrm>
            <a:off x="8309864" y="2068283"/>
            <a:ext cx="1266523" cy="1361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2F39D-C8D7-9869-3810-B39B64706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18" t="54447" r="13300"/>
          <a:stretch/>
        </p:blipFill>
        <p:spPr>
          <a:xfrm>
            <a:off x="9545639" y="2068283"/>
            <a:ext cx="1215741" cy="136148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D3E4B1-2C41-1AF6-C86F-2A222D87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56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0285-D1F2-F20E-AFA7-5A69A488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Topics for MSc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099DE-66F3-192A-27AA-23220AEC7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640" y="4959322"/>
            <a:ext cx="6326317" cy="1684972"/>
          </a:xfrm>
        </p:spPr>
        <p:txBody>
          <a:bodyPr>
            <a:normAutofit/>
          </a:bodyPr>
          <a:lstStyle/>
          <a:p>
            <a:r>
              <a:rPr lang="en-NL" sz="1800" dirty="0"/>
              <a:t>Downscaling global models</a:t>
            </a:r>
          </a:p>
          <a:p>
            <a:r>
              <a:rPr lang="en-NL" sz="1800" dirty="0"/>
              <a:t>Changes in storm surges &amp; tides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255004F-2372-66D7-2F1A-7EB8AFB7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00132"/>
            <a:ext cx="3494479" cy="2604453"/>
          </a:xfrm>
          <a:prstGeom prst="rect">
            <a:avLst/>
          </a:prstGeom>
        </p:spPr>
      </p:pic>
      <p:pic>
        <p:nvPicPr>
          <p:cNvPr id="15" name="Picture 2" descr="Climate Models | NOAA Climate.gov">
            <a:extLst>
              <a:ext uri="{FF2B5EF4-FFF2-40B4-BE49-F238E27FC236}">
                <a16:creationId xmlns:a16="http://schemas.microsoft.com/office/drawing/2014/main" id="{5E76BFE9-0782-B394-8E87-BD46B4DD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94" y="2163567"/>
            <a:ext cx="3034402" cy="287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Email - Free communications icons">
            <a:extLst>
              <a:ext uri="{FF2B5EF4-FFF2-40B4-BE49-F238E27FC236}">
                <a16:creationId xmlns:a16="http://schemas.microsoft.com/office/drawing/2014/main" id="{82919002-9264-6785-6922-F89F4D8A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" y="6465455"/>
            <a:ext cx="279399" cy="2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513A25-49AE-6F30-1FA1-226391930F9D}"/>
              </a:ext>
            </a:extLst>
          </p:cNvPr>
          <p:cNvSpPr txBox="1"/>
          <p:nvPr/>
        </p:nvSpPr>
        <p:spPr>
          <a:xfrm>
            <a:off x="323273" y="6438960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t.h.j.hermans@uu.nl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F2160-A700-F9A0-0DE2-7BDEEA03CC94}"/>
              </a:ext>
            </a:extLst>
          </p:cNvPr>
          <p:cNvSpPr txBox="1"/>
          <p:nvPr/>
        </p:nvSpPr>
        <p:spPr>
          <a:xfrm>
            <a:off x="6119100" y="1690688"/>
            <a:ext cx="33978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/>
              <a:t>Regional ocean modeling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488B2B-B7A2-9FE0-C6A0-F0540AB214B6}"/>
              </a:ext>
            </a:extLst>
          </p:cNvPr>
          <p:cNvSpPr txBox="1"/>
          <p:nvPr/>
        </p:nvSpPr>
        <p:spPr>
          <a:xfrm>
            <a:off x="1471556" y="1690688"/>
            <a:ext cx="33978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/>
              <a:t>Global climate models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AEC210C-D82C-86DF-7434-08ABFEE0777E}"/>
              </a:ext>
            </a:extLst>
          </p:cNvPr>
          <p:cNvSpPr txBox="1">
            <a:spLocks/>
          </p:cNvSpPr>
          <p:nvPr/>
        </p:nvSpPr>
        <p:spPr>
          <a:xfrm>
            <a:off x="1706237" y="5040629"/>
            <a:ext cx="6326317" cy="168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1800" dirty="0"/>
              <a:t>Seasonal changes in sea level</a:t>
            </a:r>
          </a:p>
          <a:p>
            <a:r>
              <a:rPr lang="en-NL" sz="1800" dirty="0"/>
              <a:t>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5C8D8-DB37-3898-CCF0-C67E5AFE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189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F2B3-2A00-AD0D-32A0-22FE444C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D984B-EF87-8DDD-0095-877CEBFB5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E4C79-F05F-75F2-F755-8D037666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330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A935-F80B-8C83-0A6D-A69C728B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satellites see: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365E-7D4E-3D82-925C-CCF198C75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8" y="63422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(PS: same data as </a:t>
            </a:r>
            <a:r>
              <a:rPr lang="en-GB" dirty="0"/>
              <a:t>in python </a:t>
            </a:r>
            <a:r>
              <a:rPr lang="en-NL" dirty="0"/>
              <a:t>assignment 7.2! 1995-2015)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2D20B-69FF-1A5B-52A9-337D0906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50" y="2018282"/>
            <a:ext cx="5765800" cy="4356100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621D152-6523-CA05-9819-53C88177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" y="1690688"/>
            <a:ext cx="3554902" cy="31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A8BA73-E19B-E874-9008-1EB9E9A37278}"/>
              </a:ext>
            </a:extLst>
          </p:cNvPr>
          <p:cNvCxnSpPr>
            <a:cxnSpLocks/>
          </p:cNvCxnSpPr>
          <p:nvPr/>
        </p:nvCxnSpPr>
        <p:spPr>
          <a:xfrm>
            <a:off x="4356339" y="2790962"/>
            <a:ext cx="1811548" cy="27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E5BED-6C7A-EC1C-48C0-3AAF4480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161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A71217-1896-4BE5-30EE-AB0DDEB9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010" y="454528"/>
            <a:ext cx="5818192" cy="4351338"/>
          </a:xfrm>
          <a:prstGeom prst="rect">
            <a:avLst/>
          </a:prstGeom>
        </p:spPr>
      </p:pic>
      <p:pic>
        <p:nvPicPr>
          <p:cNvPr id="3074" name="Picture 2" descr="Tide gauges fitted to measure sea levels and activity - Cayman Islands  Headline News : Cayman News Service">
            <a:extLst>
              <a:ext uri="{FF2B5EF4-FFF2-40B4-BE49-F238E27FC236}">
                <a16:creationId xmlns:a16="http://schemas.microsoft.com/office/drawing/2014/main" id="{89F9335A-A6D2-CCE2-1E04-F5083F07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55" y="218945"/>
            <a:ext cx="2930209" cy="29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22E91-021E-8AB4-20A2-BAA330DA5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56" y="3277194"/>
            <a:ext cx="2930209" cy="2991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1C0696-103C-B121-D601-F9FA42D892AD}"/>
              </a:ext>
            </a:extLst>
          </p:cNvPr>
          <p:cNvSpPr txBox="1"/>
          <p:nvPr/>
        </p:nvSpPr>
        <p:spPr>
          <a:xfrm>
            <a:off x="1266559" y="389116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Den Helder!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03E279-4C52-5952-F3E9-182B9D1F3FB9}"/>
              </a:ext>
            </a:extLst>
          </p:cNvPr>
          <p:cNvCxnSpPr/>
          <p:nvPr/>
        </p:nvCxnSpPr>
        <p:spPr>
          <a:xfrm>
            <a:off x="1719521" y="4192368"/>
            <a:ext cx="100591" cy="18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0BC16A-AC05-32BB-0AA8-C002DF626AB5}"/>
              </a:ext>
            </a:extLst>
          </p:cNvPr>
          <p:cNvSpPr txBox="1"/>
          <p:nvPr/>
        </p:nvSpPr>
        <p:spPr>
          <a:xfrm rot="454755">
            <a:off x="3330600" y="1499383"/>
            <a:ext cx="1727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r>
              <a:rPr lang="en-NL" dirty="0"/>
              <a:t>roup by month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C1730-4CF5-CEC6-0EED-BC8F3909B87A}"/>
              </a:ext>
            </a:extLst>
          </p:cNvPr>
          <p:cNvCxnSpPr>
            <a:cxnSpLocks/>
          </p:cNvCxnSpPr>
          <p:nvPr/>
        </p:nvCxnSpPr>
        <p:spPr>
          <a:xfrm>
            <a:off x="3312543" y="1704244"/>
            <a:ext cx="1811548" cy="27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Baanbrekend onderzoek: niet CO2, maar wind oorzaak opwarming hier - EW">
            <a:extLst>
              <a:ext uri="{FF2B5EF4-FFF2-40B4-BE49-F238E27FC236}">
                <a16:creationId xmlns:a16="http://schemas.microsoft.com/office/drawing/2014/main" id="{0B6BEAA0-157D-8D1D-BA4A-FFF66A833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02" y="5073667"/>
            <a:ext cx="2304042" cy="13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Thermal Expansion Is &amp; How to Deal With It">
            <a:extLst>
              <a:ext uri="{FF2B5EF4-FFF2-40B4-BE49-F238E27FC236}">
                <a16:creationId xmlns:a16="http://schemas.microsoft.com/office/drawing/2014/main" id="{E01AE033-6FD9-CA5B-D96F-4C06B204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7" y="5116375"/>
            <a:ext cx="3147467" cy="132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18E108-0DE9-4CBC-481E-97879B4E5C33}"/>
              </a:ext>
            </a:extLst>
          </p:cNvPr>
          <p:cNvSpPr txBox="1"/>
          <p:nvPr/>
        </p:nvSpPr>
        <p:spPr>
          <a:xfrm>
            <a:off x="5241924" y="5575257"/>
            <a:ext cx="106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Reasons?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B6E3D-3BCA-C723-07CE-BF69B039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72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29DA-3DE9-4918-D553-BD82459A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2A216-1241-646E-391B-486FD1E6A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122" name="Picture 2" descr="Man Jumping Over Abyss With Text Pastfuture Stock Photo - Download Image  Now - Active Lifestyle, Adult, Adults Only - iStock">
            <a:extLst>
              <a:ext uri="{FF2B5EF4-FFF2-40B4-BE49-F238E27FC236}">
                <a16:creationId xmlns:a16="http://schemas.microsoft.com/office/drawing/2014/main" id="{1F8BE278-6D04-F58F-5FF4-0E055262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580" y="2049158"/>
            <a:ext cx="4292840" cy="275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8E267-7A8F-0E23-459C-6056BABD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688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29DA-3DE9-4918-D553-BD82459A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NASA Sea-level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2A216-1241-646E-391B-486FD1E6A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0C5BB-21C1-6B95-C3F5-859DD1A4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5" y="1689100"/>
            <a:ext cx="8505450" cy="4667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BB6852-AD40-E2D7-ADFC-7307874B95C0}"/>
              </a:ext>
            </a:extLst>
          </p:cNvPr>
          <p:cNvSpPr/>
          <p:nvPr/>
        </p:nvSpPr>
        <p:spPr>
          <a:xfrm>
            <a:off x="6878129" y="3804382"/>
            <a:ext cx="287546" cy="14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CD105-A25D-5C82-55AE-099FD063FD3F}"/>
              </a:ext>
            </a:extLst>
          </p:cNvPr>
          <p:cNvSpPr/>
          <p:nvPr/>
        </p:nvSpPr>
        <p:spPr>
          <a:xfrm>
            <a:off x="2631059" y="2953498"/>
            <a:ext cx="531960" cy="162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51AC0A-2734-4DCB-15D8-39540BB9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621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A8E86-EA59-6C1E-DAD9-0482CED6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3" y="2811233"/>
            <a:ext cx="4719359" cy="3545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84AE2C-80DF-982D-D640-08F1797A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61" y="2804345"/>
            <a:ext cx="4614842" cy="35937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BFFDD5-1637-714F-3CCD-3405629E7F8D}"/>
              </a:ext>
            </a:extLst>
          </p:cNvPr>
          <p:cNvCxnSpPr/>
          <p:nvPr/>
        </p:nvCxnSpPr>
        <p:spPr>
          <a:xfrm>
            <a:off x="5590572" y="4514560"/>
            <a:ext cx="1130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23FB8A0-BAF9-8B62-3703-9660009A3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683" y="169661"/>
            <a:ext cx="3462535" cy="19000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CC03D3-3F7C-AA03-AF75-F6D9F86AD3A0}"/>
              </a:ext>
            </a:extLst>
          </p:cNvPr>
          <p:cNvCxnSpPr>
            <a:cxnSpLocks/>
          </p:cNvCxnSpPr>
          <p:nvPr/>
        </p:nvCxnSpPr>
        <p:spPr>
          <a:xfrm>
            <a:off x="6178951" y="2379747"/>
            <a:ext cx="0" cy="128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FB4FE30F-E654-8905-5653-F3C397A55D3D}"/>
              </a:ext>
            </a:extLst>
          </p:cNvPr>
          <p:cNvSpPr txBox="1">
            <a:spLocks/>
          </p:cNvSpPr>
          <p:nvPr/>
        </p:nvSpPr>
        <p:spPr>
          <a:xfrm>
            <a:off x="5721753" y="36683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1800" b="1" dirty="0"/>
              <a:t>+ 67 cm</a:t>
            </a:r>
          </a:p>
        </p:txBody>
      </p:sp>
      <p:pic>
        <p:nvPicPr>
          <p:cNvPr id="8194" name="Picture 2" descr="🤔 Thinking Face emoji Meaning | Dictionary.com">
            <a:extLst>
              <a:ext uri="{FF2B5EF4-FFF2-40B4-BE49-F238E27FC236}">
                <a16:creationId xmlns:a16="http://schemas.microsoft.com/office/drawing/2014/main" id="{A3C7BFC3-B0BC-6EC7-3BEF-FDB1FE41D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43" y="5306484"/>
            <a:ext cx="1429473" cy="142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11FC8-6A41-9ED4-89EF-5DCE8286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033" y="5450878"/>
            <a:ext cx="10515600" cy="1325563"/>
          </a:xfrm>
        </p:spPr>
        <p:txBody>
          <a:bodyPr>
            <a:normAutofit/>
          </a:bodyPr>
          <a:lstStyle/>
          <a:p>
            <a:r>
              <a:rPr lang="en-NL" sz="6000" b="1" dirty="0"/>
              <a:t>?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1B7760A-43C7-C448-AD9E-6E846010EDCF}"/>
              </a:ext>
            </a:extLst>
          </p:cNvPr>
          <p:cNvSpPr/>
          <p:nvPr/>
        </p:nvSpPr>
        <p:spPr>
          <a:xfrm>
            <a:off x="7592992" y="2893671"/>
            <a:ext cx="3773347" cy="3009418"/>
          </a:xfrm>
          <a:custGeom>
            <a:avLst/>
            <a:gdLst>
              <a:gd name="connsiteX0" fmla="*/ 0 w 3773347"/>
              <a:gd name="connsiteY0" fmla="*/ 1273215 h 3009418"/>
              <a:gd name="connsiteX1" fmla="*/ 23150 w 3773347"/>
              <a:gd name="connsiteY1" fmla="*/ 1331088 h 3009418"/>
              <a:gd name="connsiteX2" fmla="*/ 46299 w 3773347"/>
              <a:gd name="connsiteY2" fmla="*/ 1354238 h 3009418"/>
              <a:gd name="connsiteX3" fmla="*/ 69449 w 3773347"/>
              <a:gd name="connsiteY3" fmla="*/ 1423686 h 3009418"/>
              <a:gd name="connsiteX4" fmla="*/ 104173 w 3773347"/>
              <a:gd name="connsiteY4" fmla="*/ 1481559 h 3009418"/>
              <a:gd name="connsiteX5" fmla="*/ 127322 w 3773347"/>
              <a:gd name="connsiteY5" fmla="*/ 1527858 h 3009418"/>
              <a:gd name="connsiteX6" fmla="*/ 162046 w 3773347"/>
              <a:gd name="connsiteY6" fmla="*/ 1574157 h 3009418"/>
              <a:gd name="connsiteX7" fmla="*/ 173621 w 3773347"/>
              <a:gd name="connsiteY7" fmla="*/ 1620456 h 3009418"/>
              <a:gd name="connsiteX8" fmla="*/ 254643 w 3773347"/>
              <a:gd name="connsiteY8" fmla="*/ 1736202 h 3009418"/>
              <a:gd name="connsiteX9" fmla="*/ 277793 w 3773347"/>
              <a:gd name="connsiteY9" fmla="*/ 1794076 h 3009418"/>
              <a:gd name="connsiteX10" fmla="*/ 300942 w 3773347"/>
              <a:gd name="connsiteY10" fmla="*/ 1828800 h 3009418"/>
              <a:gd name="connsiteX11" fmla="*/ 335666 w 3773347"/>
              <a:gd name="connsiteY11" fmla="*/ 1886673 h 3009418"/>
              <a:gd name="connsiteX12" fmla="*/ 358816 w 3773347"/>
              <a:gd name="connsiteY12" fmla="*/ 1921397 h 3009418"/>
              <a:gd name="connsiteX13" fmla="*/ 405114 w 3773347"/>
              <a:gd name="connsiteY13" fmla="*/ 2002420 h 3009418"/>
              <a:gd name="connsiteX14" fmla="*/ 439838 w 3773347"/>
              <a:gd name="connsiteY14" fmla="*/ 2037144 h 3009418"/>
              <a:gd name="connsiteX15" fmla="*/ 451413 w 3773347"/>
              <a:gd name="connsiteY15" fmla="*/ 2071868 h 3009418"/>
              <a:gd name="connsiteX16" fmla="*/ 486137 w 3773347"/>
              <a:gd name="connsiteY16" fmla="*/ 2106592 h 3009418"/>
              <a:gd name="connsiteX17" fmla="*/ 520861 w 3773347"/>
              <a:gd name="connsiteY17" fmla="*/ 2152891 h 3009418"/>
              <a:gd name="connsiteX18" fmla="*/ 544011 w 3773347"/>
              <a:gd name="connsiteY18" fmla="*/ 2199190 h 3009418"/>
              <a:gd name="connsiteX19" fmla="*/ 555585 w 3773347"/>
              <a:gd name="connsiteY19" fmla="*/ 2233914 h 3009418"/>
              <a:gd name="connsiteX20" fmla="*/ 590309 w 3773347"/>
              <a:gd name="connsiteY20" fmla="*/ 2257063 h 3009418"/>
              <a:gd name="connsiteX21" fmla="*/ 636608 w 3773347"/>
              <a:gd name="connsiteY21" fmla="*/ 2338086 h 3009418"/>
              <a:gd name="connsiteX22" fmla="*/ 659757 w 3773347"/>
              <a:gd name="connsiteY22" fmla="*/ 2372810 h 3009418"/>
              <a:gd name="connsiteX23" fmla="*/ 671332 w 3773347"/>
              <a:gd name="connsiteY23" fmla="*/ 2407534 h 3009418"/>
              <a:gd name="connsiteX24" fmla="*/ 752355 w 3773347"/>
              <a:gd name="connsiteY24" fmla="*/ 2511706 h 3009418"/>
              <a:gd name="connsiteX25" fmla="*/ 775504 w 3773347"/>
              <a:gd name="connsiteY25" fmla="*/ 2546430 h 3009418"/>
              <a:gd name="connsiteX26" fmla="*/ 798654 w 3773347"/>
              <a:gd name="connsiteY26" fmla="*/ 2569580 h 3009418"/>
              <a:gd name="connsiteX27" fmla="*/ 844952 w 3773347"/>
              <a:gd name="connsiteY27" fmla="*/ 2639028 h 3009418"/>
              <a:gd name="connsiteX28" fmla="*/ 868102 w 3773347"/>
              <a:gd name="connsiteY28" fmla="*/ 2673752 h 3009418"/>
              <a:gd name="connsiteX29" fmla="*/ 891251 w 3773347"/>
              <a:gd name="connsiteY29" fmla="*/ 2708476 h 3009418"/>
              <a:gd name="connsiteX30" fmla="*/ 925975 w 3773347"/>
              <a:gd name="connsiteY30" fmla="*/ 2754775 h 3009418"/>
              <a:gd name="connsiteX31" fmla="*/ 949124 w 3773347"/>
              <a:gd name="connsiteY31" fmla="*/ 2789499 h 3009418"/>
              <a:gd name="connsiteX32" fmla="*/ 972274 w 3773347"/>
              <a:gd name="connsiteY32" fmla="*/ 2812648 h 3009418"/>
              <a:gd name="connsiteX33" fmla="*/ 995423 w 3773347"/>
              <a:gd name="connsiteY33" fmla="*/ 2847372 h 3009418"/>
              <a:gd name="connsiteX34" fmla="*/ 1053297 w 3773347"/>
              <a:gd name="connsiteY34" fmla="*/ 2893671 h 3009418"/>
              <a:gd name="connsiteX35" fmla="*/ 1076446 w 3773347"/>
              <a:gd name="connsiteY35" fmla="*/ 2928395 h 3009418"/>
              <a:gd name="connsiteX36" fmla="*/ 1145894 w 3773347"/>
              <a:gd name="connsiteY36" fmla="*/ 2974694 h 3009418"/>
              <a:gd name="connsiteX37" fmla="*/ 1215342 w 3773347"/>
              <a:gd name="connsiteY37" fmla="*/ 3009418 h 3009418"/>
              <a:gd name="connsiteX38" fmla="*/ 1342664 w 3773347"/>
              <a:gd name="connsiteY38" fmla="*/ 2974694 h 3009418"/>
              <a:gd name="connsiteX39" fmla="*/ 1377388 w 3773347"/>
              <a:gd name="connsiteY39" fmla="*/ 2963119 h 3009418"/>
              <a:gd name="connsiteX40" fmla="*/ 1412112 w 3773347"/>
              <a:gd name="connsiteY40" fmla="*/ 2928395 h 3009418"/>
              <a:gd name="connsiteX41" fmla="*/ 1516284 w 3773347"/>
              <a:gd name="connsiteY41" fmla="*/ 2847372 h 3009418"/>
              <a:gd name="connsiteX42" fmla="*/ 1551008 w 3773347"/>
              <a:gd name="connsiteY42" fmla="*/ 2777924 h 3009418"/>
              <a:gd name="connsiteX43" fmla="*/ 1574157 w 3773347"/>
              <a:gd name="connsiteY43" fmla="*/ 2743200 h 3009418"/>
              <a:gd name="connsiteX44" fmla="*/ 1585732 w 3773347"/>
              <a:gd name="connsiteY44" fmla="*/ 2696901 h 3009418"/>
              <a:gd name="connsiteX45" fmla="*/ 1608881 w 3773347"/>
              <a:gd name="connsiteY45" fmla="*/ 2627453 h 3009418"/>
              <a:gd name="connsiteX46" fmla="*/ 1620456 w 3773347"/>
              <a:gd name="connsiteY46" fmla="*/ 2581154 h 3009418"/>
              <a:gd name="connsiteX47" fmla="*/ 1643605 w 3773347"/>
              <a:gd name="connsiteY47" fmla="*/ 2511706 h 3009418"/>
              <a:gd name="connsiteX48" fmla="*/ 1655180 w 3773347"/>
              <a:gd name="connsiteY48" fmla="*/ 2476982 h 3009418"/>
              <a:gd name="connsiteX49" fmla="*/ 1678330 w 3773347"/>
              <a:gd name="connsiteY49" fmla="*/ 2395959 h 3009418"/>
              <a:gd name="connsiteX50" fmla="*/ 1713054 w 3773347"/>
              <a:gd name="connsiteY50" fmla="*/ 2280213 h 3009418"/>
              <a:gd name="connsiteX51" fmla="*/ 1736203 w 3773347"/>
              <a:gd name="connsiteY51" fmla="*/ 2245488 h 3009418"/>
              <a:gd name="connsiteX52" fmla="*/ 1747778 w 3773347"/>
              <a:gd name="connsiteY52" fmla="*/ 2187615 h 3009418"/>
              <a:gd name="connsiteX53" fmla="*/ 1770927 w 3773347"/>
              <a:gd name="connsiteY53" fmla="*/ 2118167 h 3009418"/>
              <a:gd name="connsiteX54" fmla="*/ 1805651 w 3773347"/>
              <a:gd name="connsiteY54" fmla="*/ 2002420 h 3009418"/>
              <a:gd name="connsiteX55" fmla="*/ 1828800 w 3773347"/>
              <a:gd name="connsiteY55" fmla="*/ 1944547 h 3009418"/>
              <a:gd name="connsiteX56" fmla="*/ 1840375 w 3773347"/>
              <a:gd name="connsiteY56" fmla="*/ 1886673 h 3009418"/>
              <a:gd name="connsiteX57" fmla="*/ 1863524 w 3773347"/>
              <a:gd name="connsiteY57" fmla="*/ 1805651 h 3009418"/>
              <a:gd name="connsiteX58" fmla="*/ 1909823 w 3773347"/>
              <a:gd name="connsiteY58" fmla="*/ 1689904 h 3009418"/>
              <a:gd name="connsiteX59" fmla="*/ 1921398 w 3773347"/>
              <a:gd name="connsiteY59" fmla="*/ 1655180 h 3009418"/>
              <a:gd name="connsiteX60" fmla="*/ 1944547 w 3773347"/>
              <a:gd name="connsiteY60" fmla="*/ 1608881 h 3009418"/>
              <a:gd name="connsiteX61" fmla="*/ 1956122 w 3773347"/>
              <a:gd name="connsiteY61" fmla="*/ 1574157 h 3009418"/>
              <a:gd name="connsiteX62" fmla="*/ 1979271 w 3773347"/>
              <a:gd name="connsiteY62" fmla="*/ 1527858 h 3009418"/>
              <a:gd name="connsiteX63" fmla="*/ 2002421 w 3773347"/>
              <a:gd name="connsiteY63" fmla="*/ 1469985 h 3009418"/>
              <a:gd name="connsiteX64" fmla="*/ 2025570 w 3773347"/>
              <a:gd name="connsiteY64" fmla="*/ 1423686 h 3009418"/>
              <a:gd name="connsiteX65" fmla="*/ 2048719 w 3773347"/>
              <a:gd name="connsiteY65" fmla="*/ 1354238 h 3009418"/>
              <a:gd name="connsiteX66" fmla="*/ 2060294 w 3773347"/>
              <a:gd name="connsiteY66" fmla="*/ 1319514 h 3009418"/>
              <a:gd name="connsiteX67" fmla="*/ 2083443 w 3773347"/>
              <a:gd name="connsiteY67" fmla="*/ 1273215 h 3009418"/>
              <a:gd name="connsiteX68" fmla="*/ 2095018 w 3773347"/>
              <a:gd name="connsiteY68" fmla="*/ 1238491 h 3009418"/>
              <a:gd name="connsiteX69" fmla="*/ 2118167 w 3773347"/>
              <a:gd name="connsiteY69" fmla="*/ 1192192 h 3009418"/>
              <a:gd name="connsiteX70" fmla="*/ 2141317 w 3773347"/>
              <a:gd name="connsiteY70" fmla="*/ 1122744 h 3009418"/>
              <a:gd name="connsiteX71" fmla="*/ 2164466 w 3773347"/>
              <a:gd name="connsiteY71" fmla="*/ 1076445 h 3009418"/>
              <a:gd name="connsiteX72" fmla="*/ 2187616 w 3773347"/>
              <a:gd name="connsiteY72" fmla="*/ 1018572 h 3009418"/>
              <a:gd name="connsiteX73" fmla="*/ 2199190 w 3773347"/>
              <a:gd name="connsiteY73" fmla="*/ 972273 h 3009418"/>
              <a:gd name="connsiteX74" fmla="*/ 2222340 w 3773347"/>
              <a:gd name="connsiteY74" fmla="*/ 949124 h 3009418"/>
              <a:gd name="connsiteX75" fmla="*/ 2233914 w 3773347"/>
              <a:gd name="connsiteY75" fmla="*/ 914400 h 3009418"/>
              <a:gd name="connsiteX76" fmla="*/ 2257064 w 3773347"/>
              <a:gd name="connsiteY76" fmla="*/ 879676 h 3009418"/>
              <a:gd name="connsiteX77" fmla="*/ 2291788 w 3773347"/>
              <a:gd name="connsiteY77" fmla="*/ 798653 h 3009418"/>
              <a:gd name="connsiteX78" fmla="*/ 2314937 w 3773347"/>
              <a:gd name="connsiteY78" fmla="*/ 729205 h 3009418"/>
              <a:gd name="connsiteX79" fmla="*/ 2326512 w 3773347"/>
              <a:gd name="connsiteY79" fmla="*/ 694481 h 3009418"/>
              <a:gd name="connsiteX80" fmla="*/ 2361236 w 3773347"/>
              <a:gd name="connsiteY80" fmla="*/ 578734 h 3009418"/>
              <a:gd name="connsiteX81" fmla="*/ 2384385 w 3773347"/>
              <a:gd name="connsiteY81" fmla="*/ 532435 h 3009418"/>
              <a:gd name="connsiteX82" fmla="*/ 2430684 w 3773347"/>
              <a:gd name="connsiteY82" fmla="*/ 474562 h 3009418"/>
              <a:gd name="connsiteX83" fmla="*/ 2442259 w 3773347"/>
              <a:gd name="connsiteY83" fmla="*/ 439838 h 3009418"/>
              <a:gd name="connsiteX84" fmla="*/ 2500132 w 3773347"/>
              <a:gd name="connsiteY84" fmla="*/ 381964 h 3009418"/>
              <a:gd name="connsiteX85" fmla="*/ 2546431 w 3773347"/>
              <a:gd name="connsiteY85" fmla="*/ 324091 h 3009418"/>
              <a:gd name="connsiteX86" fmla="*/ 2569580 w 3773347"/>
              <a:gd name="connsiteY86" fmla="*/ 289367 h 3009418"/>
              <a:gd name="connsiteX87" fmla="*/ 2615879 w 3773347"/>
              <a:gd name="connsiteY87" fmla="*/ 266218 h 3009418"/>
              <a:gd name="connsiteX88" fmla="*/ 2639028 w 3773347"/>
              <a:gd name="connsiteY88" fmla="*/ 231494 h 3009418"/>
              <a:gd name="connsiteX89" fmla="*/ 2754775 w 3773347"/>
              <a:gd name="connsiteY89" fmla="*/ 138896 h 3009418"/>
              <a:gd name="connsiteX90" fmla="*/ 2801074 w 3773347"/>
              <a:gd name="connsiteY90" fmla="*/ 104172 h 3009418"/>
              <a:gd name="connsiteX91" fmla="*/ 2835798 w 3773347"/>
              <a:gd name="connsiteY91" fmla="*/ 81023 h 3009418"/>
              <a:gd name="connsiteX92" fmla="*/ 2858947 w 3773347"/>
              <a:gd name="connsiteY92" fmla="*/ 57873 h 3009418"/>
              <a:gd name="connsiteX93" fmla="*/ 2963119 w 3773347"/>
              <a:gd name="connsiteY93" fmla="*/ 11575 h 3009418"/>
              <a:gd name="connsiteX94" fmla="*/ 2997843 w 3773347"/>
              <a:gd name="connsiteY94" fmla="*/ 0 h 3009418"/>
              <a:gd name="connsiteX95" fmla="*/ 3067292 w 3773347"/>
              <a:gd name="connsiteY95" fmla="*/ 34724 h 3009418"/>
              <a:gd name="connsiteX96" fmla="*/ 3102016 w 3773347"/>
              <a:gd name="connsiteY96" fmla="*/ 69448 h 3009418"/>
              <a:gd name="connsiteX97" fmla="*/ 3136740 w 3773347"/>
              <a:gd name="connsiteY97" fmla="*/ 92597 h 3009418"/>
              <a:gd name="connsiteX98" fmla="*/ 3159889 w 3773347"/>
              <a:gd name="connsiteY98" fmla="*/ 115747 h 3009418"/>
              <a:gd name="connsiteX99" fmla="*/ 3217762 w 3773347"/>
              <a:gd name="connsiteY99" fmla="*/ 196770 h 3009418"/>
              <a:gd name="connsiteX100" fmla="*/ 3252486 w 3773347"/>
              <a:gd name="connsiteY100" fmla="*/ 243068 h 3009418"/>
              <a:gd name="connsiteX101" fmla="*/ 3275636 w 3773347"/>
              <a:gd name="connsiteY101" fmla="*/ 289367 h 3009418"/>
              <a:gd name="connsiteX102" fmla="*/ 3298785 w 3773347"/>
              <a:gd name="connsiteY102" fmla="*/ 324091 h 3009418"/>
              <a:gd name="connsiteX103" fmla="*/ 3310360 w 3773347"/>
              <a:gd name="connsiteY103" fmla="*/ 358815 h 3009418"/>
              <a:gd name="connsiteX104" fmla="*/ 3368233 w 3773347"/>
              <a:gd name="connsiteY104" fmla="*/ 439838 h 3009418"/>
              <a:gd name="connsiteX105" fmla="*/ 3379808 w 3773347"/>
              <a:gd name="connsiteY105" fmla="*/ 474562 h 3009418"/>
              <a:gd name="connsiteX106" fmla="*/ 3426107 w 3773347"/>
              <a:gd name="connsiteY106" fmla="*/ 578734 h 3009418"/>
              <a:gd name="connsiteX107" fmla="*/ 3460831 w 3773347"/>
              <a:gd name="connsiteY107" fmla="*/ 659757 h 3009418"/>
              <a:gd name="connsiteX108" fmla="*/ 3472405 w 3773347"/>
              <a:gd name="connsiteY108" fmla="*/ 706056 h 3009418"/>
              <a:gd name="connsiteX109" fmla="*/ 3495555 w 3773347"/>
              <a:gd name="connsiteY109" fmla="*/ 752354 h 3009418"/>
              <a:gd name="connsiteX110" fmla="*/ 3507130 w 3773347"/>
              <a:gd name="connsiteY110" fmla="*/ 810228 h 3009418"/>
              <a:gd name="connsiteX111" fmla="*/ 3530279 w 3773347"/>
              <a:gd name="connsiteY111" fmla="*/ 844952 h 3009418"/>
              <a:gd name="connsiteX112" fmla="*/ 3541854 w 3773347"/>
              <a:gd name="connsiteY112" fmla="*/ 879676 h 3009418"/>
              <a:gd name="connsiteX113" fmla="*/ 3588152 w 3773347"/>
              <a:gd name="connsiteY113" fmla="*/ 995423 h 3009418"/>
              <a:gd name="connsiteX114" fmla="*/ 3634451 w 3773347"/>
              <a:gd name="connsiteY114" fmla="*/ 1180618 h 3009418"/>
              <a:gd name="connsiteX115" fmla="*/ 3646026 w 3773347"/>
              <a:gd name="connsiteY115" fmla="*/ 1238491 h 3009418"/>
              <a:gd name="connsiteX116" fmla="*/ 3692324 w 3773347"/>
              <a:gd name="connsiteY116" fmla="*/ 1354238 h 3009418"/>
              <a:gd name="connsiteX117" fmla="*/ 3703899 w 3773347"/>
              <a:gd name="connsiteY117" fmla="*/ 1400537 h 3009418"/>
              <a:gd name="connsiteX118" fmla="*/ 3727049 w 3773347"/>
              <a:gd name="connsiteY118" fmla="*/ 1469985 h 3009418"/>
              <a:gd name="connsiteX119" fmla="*/ 3738623 w 3773347"/>
              <a:gd name="connsiteY119" fmla="*/ 1516283 h 3009418"/>
              <a:gd name="connsiteX120" fmla="*/ 3773347 w 3773347"/>
              <a:gd name="connsiteY120" fmla="*/ 1597306 h 300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3773347" h="3009418">
                <a:moveTo>
                  <a:pt x="0" y="1273215"/>
                </a:moveTo>
                <a:cubicBezTo>
                  <a:pt x="7717" y="1292506"/>
                  <a:pt x="12842" y="1313048"/>
                  <a:pt x="23150" y="1331088"/>
                </a:cubicBezTo>
                <a:cubicBezTo>
                  <a:pt x="28564" y="1340563"/>
                  <a:pt x="41419" y="1344477"/>
                  <a:pt x="46299" y="1354238"/>
                </a:cubicBezTo>
                <a:cubicBezTo>
                  <a:pt x="57212" y="1376063"/>
                  <a:pt x="56894" y="1402762"/>
                  <a:pt x="69449" y="1423686"/>
                </a:cubicBezTo>
                <a:cubicBezTo>
                  <a:pt x="81024" y="1442977"/>
                  <a:pt x="93248" y="1461893"/>
                  <a:pt x="104173" y="1481559"/>
                </a:cubicBezTo>
                <a:cubicBezTo>
                  <a:pt x="112553" y="1496642"/>
                  <a:pt x="118177" y="1513226"/>
                  <a:pt x="127322" y="1527858"/>
                </a:cubicBezTo>
                <a:cubicBezTo>
                  <a:pt x="137546" y="1544217"/>
                  <a:pt x="150471" y="1558724"/>
                  <a:pt x="162046" y="1574157"/>
                </a:cubicBezTo>
                <a:cubicBezTo>
                  <a:pt x="165904" y="1589590"/>
                  <a:pt x="166507" y="1606227"/>
                  <a:pt x="173621" y="1620456"/>
                </a:cubicBezTo>
                <a:cubicBezTo>
                  <a:pt x="214557" y="1702327"/>
                  <a:pt x="212761" y="1631500"/>
                  <a:pt x="254643" y="1736202"/>
                </a:cubicBezTo>
                <a:cubicBezTo>
                  <a:pt x="262360" y="1755493"/>
                  <a:pt x="268501" y="1775492"/>
                  <a:pt x="277793" y="1794076"/>
                </a:cubicBezTo>
                <a:cubicBezTo>
                  <a:pt x="284014" y="1806518"/>
                  <a:pt x="293569" y="1817004"/>
                  <a:pt x="300942" y="1828800"/>
                </a:cubicBezTo>
                <a:cubicBezTo>
                  <a:pt x="312865" y="1847877"/>
                  <a:pt x="323742" y="1867596"/>
                  <a:pt x="335666" y="1886673"/>
                </a:cubicBezTo>
                <a:cubicBezTo>
                  <a:pt x="343039" y="1898470"/>
                  <a:pt x="351914" y="1909319"/>
                  <a:pt x="358816" y="1921397"/>
                </a:cubicBezTo>
                <a:cubicBezTo>
                  <a:pt x="379400" y="1957420"/>
                  <a:pt x="379477" y="1971656"/>
                  <a:pt x="405114" y="2002420"/>
                </a:cubicBezTo>
                <a:cubicBezTo>
                  <a:pt x="415593" y="2014995"/>
                  <a:pt x="428263" y="2025569"/>
                  <a:pt x="439838" y="2037144"/>
                </a:cubicBezTo>
                <a:cubicBezTo>
                  <a:pt x="443696" y="2048719"/>
                  <a:pt x="444645" y="2061716"/>
                  <a:pt x="451413" y="2071868"/>
                </a:cubicBezTo>
                <a:cubicBezTo>
                  <a:pt x="460493" y="2085488"/>
                  <a:pt x="475484" y="2094164"/>
                  <a:pt x="486137" y="2106592"/>
                </a:cubicBezTo>
                <a:cubicBezTo>
                  <a:pt x="498692" y="2121239"/>
                  <a:pt x="510637" y="2136532"/>
                  <a:pt x="520861" y="2152891"/>
                </a:cubicBezTo>
                <a:cubicBezTo>
                  <a:pt x="530006" y="2167523"/>
                  <a:pt x="537214" y="2183330"/>
                  <a:pt x="544011" y="2199190"/>
                </a:cubicBezTo>
                <a:cubicBezTo>
                  <a:pt x="548817" y="2210404"/>
                  <a:pt x="547963" y="2224387"/>
                  <a:pt x="555585" y="2233914"/>
                </a:cubicBezTo>
                <a:cubicBezTo>
                  <a:pt x="564275" y="2244777"/>
                  <a:pt x="578734" y="2249347"/>
                  <a:pt x="590309" y="2257063"/>
                </a:cubicBezTo>
                <a:cubicBezTo>
                  <a:pt x="646703" y="2341652"/>
                  <a:pt x="577875" y="2235302"/>
                  <a:pt x="636608" y="2338086"/>
                </a:cubicBezTo>
                <a:cubicBezTo>
                  <a:pt x="643510" y="2350164"/>
                  <a:pt x="653536" y="2360368"/>
                  <a:pt x="659757" y="2372810"/>
                </a:cubicBezTo>
                <a:cubicBezTo>
                  <a:pt x="665213" y="2383723"/>
                  <a:pt x="665407" y="2396869"/>
                  <a:pt x="671332" y="2407534"/>
                </a:cubicBezTo>
                <a:cubicBezTo>
                  <a:pt x="729843" y="2512852"/>
                  <a:pt x="696115" y="2444218"/>
                  <a:pt x="752355" y="2511706"/>
                </a:cubicBezTo>
                <a:cubicBezTo>
                  <a:pt x="761261" y="2522393"/>
                  <a:pt x="766814" y="2535567"/>
                  <a:pt x="775504" y="2546430"/>
                </a:cubicBezTo>
                <a:cubicBezTo>
                  <a:pt x="782321" y="2554952"/>
                  <a:pt x="792106" y="2560850"/>
                  <a:pt x="798654" y="2569580"/>
                </a:cubicBezTo>
                <a:cubicBezTo>
                  <a:pt x="815347" y="2591838"/>
                  <a:pt x="829519" y="2615879"/>
                  <a:pt x="844952" y="2639028"/>
                </a:cubicBezTo>
                <a:lnTo>
                  <a:pt x="868102" y="2673752"/>
                </a:lnTo>
                <a:cubicBezTo>
                  <a:pt x="875818" y="2685327"/>
                  <a:pt x="882904" y="2697347"/>
                  <a:pt x="891251" y="2708476"/>
                </a:cubicBezTo>
                <a:cubicBezTo>
                  <a:pt x="902826" y="2723909"/>
                  <a:pt x="914762" y="2739077"/>
                  <a:pt x="925975" y="2754775"/>
                </a:cubicBezTo>
                <a:cubicBezTo>
                  <a:pt x="934061" y="2766095"/>
                  <a:pt x="940434" y="2778636"/>
                  <a:pt x="949124" y="2789499"/>
                </a:cubicBezTo>
                <a:cubicBezTo>
                  <a:pt x="955941" y="2798020"/>
                  <a:pt x="965457" y="2804127"/>
                  <a:pt x="972274" y="2812648"/>
                </a:cubicBezTo>
                <a:cubicBezTo>
                  <a:pt x="980964" y="2823511"/>
                  <a:pt x="986733" y="2836509"/>
                  <a:pt x="995423" y="2847372"/>
                </a:cubicBezTo>
                <a:cubicBezTo>
                  <a:pt x="1014270" y="2870931"/>
                  <a:pt x="1027518" y="2876484"/>
                  <a:pt x="1053297" y="2893671"/>
                </a:cubicBezTo>
                <a:cubicBezTo>
                  <a:pt x="1061013" y="2905246"/>
                  <a:pt x="1065977" y="2919235"/>
                  <a:pt x="1076446" y="2928395"/>
                </a:cubicBezTo>
                <a:cubicBezTo>
                  <a:pt x="1097384" y="2946716"/>
                  <a:pt x="1122745" y="2959261"/>
                  <a:pt x="1145894" y="2974694"/>
                </a:cubicBezTo>
                <a:cubicBezTo>
                  <a:pt x="1190768" y="3004610"/>
                  <a:pt x="1167422" y="2993444"/>
                  <a:pt x="1215342" y="3009418"/>
                </a:cubicBezTo>
                <a:cubicBezTo>
                  <a:pt x="1297141" y="2993058"/>
                  <a:pt x="1254555" y="3004064"/>
                  <a:pt x="1342664" y="2974694"/>
                </a:cubicBezTo>
                <a:lnTo>
                  <a:pt x="1377388" y="2963119"/>
                </a:lnTo>
                <a:cubicBezTo>
                  <a:pt x="1388963" y="2951544"/>
                  <a:pt x="1398492" y="2937475"/>
                  <a:pt x="1412112" y="2928395"/>
                </a:cubicBezTo>
                <a:cubicBezTo>
                  <a:pt x="1486747" y="2878638"/>
                  <a:pt x="1414453" y="3000121"/>
                  <a:pt x="1516284" y="2847372"/>
                </a:cubicBezTo>
                <a:cubicBezTo>
                  <a:pt x="1582626" y="2747858"/>
                  <a:pt x="1503087" y="2873766"/>
                  <a:pt x="1551008" y="2777924"/>
                </a:cubicBezTo>
                <a:cubicBezTo>
                  <a:pt x="1557229" y="2765482"/>
                  <a:pt x="1566441" y="2754775"/>
                  <a:pt x="1574157" y="2743200"/>
                </a:cubicBezTo>
                <a:cubicBezTo>
                  <a:pt x="1578015" y="2727767"/>
                  <a:pt x="1581161" y="2712138"/>
                  <a:pt x="1585732" y="2696901"/>
                </a:cubicBezTo>
                <a:cubicBezTo>
                  <a:pt x="1592744" y="2673529"/>
                  <a:pt x="1602963" y="2651126"/>
                  <a:pt x="1608881" y="2627453"/>
                </a:cubicBezTo>
                <a:cubicBezTo>
                  <a:pt x="1612739" y="2612020"/>
                  <a:pt x="1615885" y="2596391"/>
                  <a:pt x="1620456" y="2581154"/>
                </a:cubicBezTo>
                <a:cubicBezTo>
                  <a:pt x="1627468" y="2557782"/>
                  <a:pt x="1635889" y="2534855"/>
                  <a:pt x="1643605" y="2511706"/>
                </a:cubicBezTo>
                <a:cubicBezTo>
                  <a:pt x="1647463" y="2500131"/>
                  <a:pt x="1652221" y="2488819"/>
                  <a:pt x="1655180" y="2476982"/>
                </a:cubicBezTo>
                <a:cubicBezTo>
                  <a:pt x="1691375" y="2332206"/>
                  <a:pt x="1645111" y="2512225"/>
                  <a:pt x="1678330" y="2395959"/>
                </a:cubicBezTo>
                <a:cubicBezTo>
                  <a:pt x="1686419" y="2367647"/>
                  <a:pt x="1699297" y="2300849"/>
                  <a:pt x="1713054" y="2280213"/>
                </a:cubicBezTo>
                <a:lnTo>
                  <a:pt x="1736203" y="2245488"/>
                </a:lnTo>
                <a:cubicBezTo>
                  <a:pt x="1740061" y="2226197"/>
                  <a:pt x="1742602" y="2206595"/>
                  <a:pt x="1747778" y="2187615"/>
                </a:cubicBezTo>
                <a:cubicBezTo>
                  <a:pt x="1754198" y="2164073"/>
                  <a:pt x="1765009" y="2141840"/>
                  <a:pt x="1770927" y="2118167"/>
                </a:cubicBezTo>
                <a:cubicBezTo>
                  <a:pt x="1782296" y="2072692"/>
                  <a:pt x="1786866" y="2049384"/>
                  <a:pt x="1805651" y="2002420"/>
                </a:cubicBezTo>
                <a:cubicBezTo>
                  <a:pt x="1813367" y="1983129"/>
                  <a:pt x="1822830" y="1964448"/>
                  <a:pt x="1828800" y="1944547"/>
                </a:cubicBezTo>
                <a:cubicBezTo>
                  <a:pt x="1834453" y="1925703"/>
                  <a:pt x="1836107" y="1905878"/>
                  <a:pt x="1840375" y="1886673"/>
                </a:cubicBezTo>
                <a:cubicBezTo>
                  <a:pt x="1846524" y="1859003"/>
                  <a:pt x="1853351" y="1832101"/>
                  <a:pt x="1863524" y="1805651"/>
                </a:cubicBezTo>
                <a:cubicBezTo>
                  <a:pt x="1878441" y="1766866"/>
                  <a:pt x="1896682" y="1729326"/>
                  <a:pt x="1909823" y="1689904"/>
                </a:cubicBezTo>
                <a:cubicBezTo>
                  <a:pt x="1913681" y="1678329"/>
                  <a:pt x="1916592" y="1666394"/>
                  <a:pt x="1921398" y="1655180"/>
                </a:cubicBezTo>
                <a:cubicBezTo>
                  <a:pt x="1928195" y="1639321"/>
                  <a:pt x="1937750" y="1624740"/>
                  <a:pt x="1944547" y="1608881"/>
                </a:cubicBezTo>
                <a:cubicBezTo>
                  <a:pt x="1949353" y="1597667"/>
                  <a:pt x="1951316" y="1585371"/>
                  <a:pt x="1956122" y="1574157"/>
                </a:cubicBezTo>
                <a:cubicBezTo>
                  <a:pt x="1962919" y="1558298"/>
                  <a:pt x="1972263" y="1543625"/>
                  <a:pt x="1979271" y="1527858"/>
                </a:cubicBezTo>
                <a:cubicBezTo>
                  <a:pt x="1987709" y="1508872"/>
                  <a:pt x="1993983" y="1488971"/>
                  <a:pt x="2002421" y="1469985"/>
                </a:cubicBezTo>
                <a:cubicBezTo>
                  <a:pt x="2009429" y="1454218"/>
                  <a:pt x="2019162" y="1439706"/>
                  <a:pt x="2025570" y="1423686"/>
                </a:cubicBezTo>
                <a:cubicBezTo>
                  <a:pt x="2034632" y="1401030"/>
                  <a:pt x="2041003" y="1377387"/>
                  <a:pt x="2048719" y="1354238"/>
                </a:cubicBezTo>
                <a:cubicBezTo>
                  <a:pt x="2052577" y="1342663"/>
                  <a:pt x="2054838" y="1330427"/>
                  <a:pt x="2060294" y="1319514"/>
                </a:cubicBezTo>
                <a:cubicBezTo>
                  <a:pt x="2068010" y="1304081"/>
                  <a:pt x="2076646" y="1289074"/>
                  <a:pt x="2083443" y="1273215"/>
                </a:cubicBezTo>
                <a:cubicBezTo>
                  <a:pt x="2088249" y="1262001"/>
                  <a:pt x="2090212" y="1249705"/>
                  <a:pt x="2095018" y="1238491"/>
                </a:cubicBezTo>
                <a:cubicBezTo>
                  <a:pt x="2101815" y="1222632"/>
                  <a:pt x="2111759" y="1208212"/>
                  <a:pt x="2118167" y="1192192"/>
                </a:cubicBezTo>
                <a:cubicBezTo>
                  <a:pt x="2127230" y="1169536"/>
                  <a:pt x="2130404" y="1144570"/>
                  <a:pt x="2141317" y="1122744"/>
                </a:cubicBezTo>
                <a:cubicBezTo>
                  <a:pt x="2149033" y="1107311"/>
                  <a:pt x="2157458" y="1092212"/>
                  <a:pt x="2164466" y="1076445"/>
                </a:cubicBezTo>
                <a:cubicBezTo>
                  <a:pt x="2172904" y="1057459"/>
                  <a:pt x="2181046" y="1038283"/>
                  <a:pt x="2187616" y="1018572"/>
                </a:cubicBezTo>
                <a:cubicBezTo>
                  <a:pt x="2192647" y="1003480"/>
                  <a:pt x="2192076" y="986501"/>
                  <a:pt x="2199190" y="972273"/>
                </a:cubicBezTo>
                <a:cubicBezTo>
                  <a:pt x="2204070" y="962512"/>
                  <a:pt x="2214623" y="956840"/>
                  <a:pt x="2222340" y="949124"/>
                </a:cubicBezTo>
                <a:cubicBezTo>
                  <a:pt x="2226198" y="937549"/>
                  <a:pt x="2228458" y="925313"/>
                  <a:pt x="2233914" y="914400"/>
                </a:cubicBezTo>
                <a:cubicBezTo>
                  <a:pt x="2240135" y="901957"/>
                  <a:pt x="2251584" y="892462"/>
                  <a:pt x="2257064" y="879676"/>
                </a:cubicBezTo>
                <a:cubicBezTo>
                  <a:pt x="2301910" y="775035"/>
                  <a:pt x="2233668" y="885830"/>
                  <a:pt x="2291788" y="798653"/>
                </a:cubicBezTo>
                <a:lnTo>
                  <a:pt x="2314937" y="729205"/>
                </a:lnTo>
                <a:cubicBezTo>
                  <a:pt x="2318795" y="717630"/>
                  <a:pt x="2323553" y="706318"/>
                  <a:pt x="2326512" y="694481"/>
                </a:cubicBezTo>
                <a:cubicBezTo>
                  <a:pt x="2334820" y="661246"/>
                  <a:pt x="2347142" y="606922"/>
                  <a:pt x="2361236" y="578734"/>
                </a:cubicBezTo>
                <a:cubicBezTo>
                  <a:pt x="2368952" y="563301"/>
                  <a:pt x="2374814" y="546792"/>
                  <a:pt x="2384385" y="532435"/>
                </a:cubicBezTo>
                <a:cubicBezTo>
                  <a:pt x="2427453" y="467833"/>
                  <a:pt x="2388631" y="558668"/>
                  <a:pt x="2430684" y="474562"/>
                </a:cubicBezTo>
                <a:cubicBezTo>
                  <a:pt x="2436140" y="463649"/>
                  <a:pt x="2434939" y="449599"/>
                  <a:pt x="2442259" y="439838"/>
                </a:cubicBezTo>
                <a:cubicBezTo>
                  <a:pt x="2458628" y="418012"/>
                  <a:pt x="2484999" y="404664"/>
                  <a:pt x="2500132" y="381964"/>
                </a:cubicBezTo>
                <a:cubicBezTo>
                  <a:pt x="2571382" y="275088"/>
                  <a:pt x="2480459" y="406555"/>
                  <a:pt x="2546431" y="324091"/>
                </a:cubicBezTo>
                <a:cubicBezTo>
                  <a:pt x="2555121" y="313228"/>
                  <a:pt x="2558893" y="298273"/>
                  <a:pt x="2569580" y="289367"/>
                </a:cubicBezTo>
                <a:cubicBezTo>
                  <a:pt x="2582835" y="278321"/>
                  <a:pt x="2600446" y="273934"/>
                  <a:pt x="2615879" y="266218"/>
                </a:cubicBezTo>
                <a:cubicBezTo>
                  <a:pt x="2623595" y="254643"/>
                  <a:pt x="2630338" y="242357"/>
                  <a:pt x="2639028" y="231494"/>
                </a:cubicBezTo>
                <a:cubicBezTo>
                  <a:pt x="2664243" y="199975"/>
                  <a:pt x="2742598" y="148029"/>
                  <a:pt x="2754775" y="138896"/>
                </a:cubicBezTo>
                <a:cubicBezTo>
                  <a:pt x="2770208" y="127321"/>
                  <a:pt x="2785023" y="114873"/>
                  <a:pt x="2801074" y="104172"/>
                </a:cubicBezTo>
                <a:cubicBezTo>
                  <a:pt x="2812649" y="96456"/>
                  <a:pt x="2824935" y="89713"/>
                  <a:pt x="2835798" y="81023"/>
                </a:cubicBezTo>
                <a:cubicBezTo>
                  <a:pt x="2844319" y="74206"/>
                  <a:pt x="2850426" y="64690"/>
                  <a:pt x="2858947" y="57873"/>
                </a:cubicBezTo>
                <a:cubicBezTo>
                  <a:pt x="2898251" y="26430"/>
                  <a:pt x="2908055" y="29930"/>
                  <a:pt x="2963119" y="11575"/>
                </a:cubicBezTo>
                <a:lnTo>
                  <a:pt x="2997843" y="0"/>
                </a:lnTo>
                <a:cubicBezTo>
                  <a:pt x="3032643" y="11600"/>
                  <a:pt x="3037376" y="9794"/>
                  <a:pt x="3067292" y="34724"/>
                </a:cubicBezTo>
                <a:cubicBezTo>
                  <a:pt x="3079867" y="45203"/>
                  <a:pt x="3089441" y="58969"/>
                  <a:pt x="3102016" y="69448"/>
                </a:cubicBezTo>
                <a:cubicBezTo>
                  <a:pt x="3112703" y="78354"/>
                  <a:pt x="3125877" y="83907"/>
                  <a:pt x="3136740" y="92597"/>
                </a:cubicBezTo>
                <a:cubicBezTo>
                  <a:pt x="3145261" y="99414"/>
                  <a:pt x="3152903" y="107364"/>
                  <a:pt x="3159889" y="115747"/>
                </a:cubicBezTo>
                <a:cubicBezTo>
                  <a:pt x="3197733" y="161161"/>
                  <a:pt x="3187682" y="154657"/>
                  <a:pt x="3217762" y="196770"/>
                </a:cubicBezTo>
                <a:cubicBezTo>
                  <a:pt x="3228975" y="212468"/>
                  <a:pt x="3242262" y="226709"/>
                  <a:pt x="3252486" y="243068"/>
                </a:cubicBezTo>
                <a:cubicBezTo>
                  <a:pt x="3261631" y="257700"/>
                  <a:pt x="3267075" y="274386"/>
                  <a:pt x="3275636" y="289367"/>
                </a:cubicBezTo>
                <a:cubicBezTo>
                  <a:pt x="3282538" y="301445"/>
                  <a:pt x="3292564" y="311649"/>
                  <a:pt x="3298785" y="324091"/>
                </a:cubicBezTo>
                <a:cubicBezTo>
                  <a:pt x="3304241" y="335004"/>
                  <a:pt x="3304307" y="348222"/>
                  <a:pt x="3310360" y="358815"/>
                </a:cubicBezTo>
                <a:cubicBezTo>
                  <a:pt x="3331334" y="395519"/>
                  <a:pt x="3350317" y="404007"/>
                  <a:pt x="3368233" y="439838"/>
                </a:cubicBezTo>
                <a:cubicBezTo>
                  <a:pt x="3373689" y="450751"/>
                  <a:pt x="3375002" y="463348"/>
                  <a:pt x="3379808" y="474562"/>
                </a:cubicBezTo>
                <a:cubicBezTo>
                  <a:pt x="3410054" y="545136"/>
                  <a:pt x="3399191" y="497987"/>
                  <a:pt x="3426107" y="578734"/>
                </a:cubicBezTo>
                <a:cubicBezTo>
                  <a:pt x="3451022" y="653480"/>
                  <a:pt x="3420140" y="598723"/>
                  <a:pt x="3460831" y="659757"/>
                </a:cubicBezTo>
                <a:cubicBezTo>
                  <a:pt x="3464689" y="675190"/>
                  <a:pt x="3466819" y="691161"/>
                  <a:pt x="3472405" y="706056"/>
                </a:cubicBezTo>
                <a:cubicBezTo>
                  <a:pt x="3478463" y="722212"/>
                  <a:pt x="3490099" y="735985"/>
                  <a:pt x="3495555" y="752354"/>
                </a:cubicBezTo>
                <a:cubicBezTo>
                  <a:pt x="3501776" y="771018"/>
                  <a:pt x="3500222" y="791807"/>
                  <a:pt x="3507130" y="810228"/>
                </a:cubicBezTo>
                <a:cubicBezTo>
                  <a:pt x="3512014" y="823253"/>
                  <a:pt x="3524058" y="832510"/>
                  <a:pt x="3530279" y="844952"/>
                </a:cubicBezTo>
                <a:cubicBezTo>
                  <a:pt x="3535735" y="855865"/>
                  <a:pt x="3537474" y="868288"/>
                  <a:pt x="3541854" y="879676"/>
                </a:cubicBezTo>
                <a:cubicBezTo>
                  <a:pt x="3556771" y="918461"/>
                  <a:pt x="3575011" y="956001"/>
                  <a:pt x="3588152" y="995423"/>
                </a:cubicBezTo>
                <a:cubicBezTo>
                  <a:pt x="3623745" y="1102200"/>
                  <a:pt x="3606515" y="1040940"/>
                  <a:pt x="3634451" y="1180618"/>
                </a:cubicBezTo>
                <a:cubicBezTo>
                  <a:pt x="3638309" y="1199909"/>
                  <a:pt x="3637228" y="1220895"/>
                  <a:pt x="3646026" y="1238491"/>
                </a:cubicBezTo>
                <a:cubicBezTo>
                  <a:pt x="3669975" y="1286389"/>
                  <a:pt x="3678020" y="1297025"/>
                  <a:pt x="3692324" y="1354238"/>
                </a:cubicBezTo>
                <a:cubicBezTo>
                  <a:pt x="3696182" y="1369671"/>
                  <a:pt x="3699328" y="1385300"/>
                  <a:pt x="3703899" y="1400537"/>
                </a:cubicBezTo>
                <a:cubicBezTo>
                  <a:pt x="3710911" y="1423909"/>
                  <a:pt x="3721131" y="1446312"/>
                  <a:pt x="3727049" y="1469985"/>
                </a:cubicBezTo>
                <a:cubicBezTo>
                  <a:pt x="3730907" y="1485418"/>
                  <a:pt x="3734052" y="1501046"/>
                  <a:pt x="3738623" y="1516283"/>
                </a:cubicBezTo>
                <a:cubicBezTo>
                  <a:pt x="3759944" y="1587354"/>
                  <a:pt x="3745313" y="1569272"/>
                  <a:pt x="3773347" y="159730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D684E-EC59-2008-A2CD-7B1FB33871C3}"/>
              </a:ext>
            </a:extLst>
          </p:cNvPr>
          <p:cNvSpPr txBox="1"/>
          <p:nvPr/>
        </p:nvSpPr>
        <p:spPr>
          <a:xfrm>
            <a:off x="9229082" y="321536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2100?</a:t>
            </a:r>
            <a:endParaRPr lang="en-NL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153F86-DCCB-932A-2D03-834131B0D718}"/>
              </a:ext>
            </a:extLst>
          </p:cNvPr>
          <p:cNvCxnSpPr>
            <a:cxnSpLocks/>
          </p:cNvCxnSpPr>
          <p:nvPr/>
        </p:nvCxnSpPr>
        <p:spPr>
          <a:xfrm flipH="1">
            <a:off x="8657863" y="5969870"/>
            <a:ext cx="115747" cy="511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F0BE6C-9B61-AB6B-91F0-E9A6C6541BD4}"/>
              </a:ext>
            </a:extLst>
          </p:cNvPr>
          <p:cNvSpPr txBox="1"/>
          <p:nvPr/>
        </p:nvSpPr>
        <p:spPr>
          <a:xfrm>
            <a:off x="8150506" y="641703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 67 cm?</a:t>
            </a:r>
            <a:endParaRPr lang="en-NL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B81EC6-E1CC-1192-0AF5-BCA74CABD48B}"/>
              </a:ext>
            </a:extLst>
          </p:cNvPr>
          <p:cNvCxnSpPr>
            <a:cxnSpLocks/>
          </p:cNvCxnSpPr>
          <p:nvPr/>
        </p:nvCxnSpPr>
        <p:spPr>
          <a:xfrm flipV="1">
            <a:off x="10613156" y="2379747"/>
            <a:ext cx="118779" cy="409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E80FB1C-842D-C60F-E783-D9076C415F3D}"/>
              </a:ext>
            </a:extLst>
          </p:cNvPr>
          <p:cNvSpPr txBox="1"/>
          <p:nvPr/>
        </p:nvSpPr>
        <p:spPr>
          <a:xfrm>
            <a:off x="10247810" y="2092319"/>
            <a:ext cx="223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&gt; 67 cm?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68DC11-980E-BF20-F57B-03C16F38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236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23" grpId="0" animBg="1"/>
      <p:bldP spid="24" grpId="0"/>
      <p:bldP spid="28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16B3-EC7D-26FD-CB32-727E121E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Climate model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1E7A-BFE7-BCC5-C840-0B33A5219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795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Scenario</a:t>
            </a:r>
          </a:p>
        </p:txBody>
      </p:sp>
      <p:pic>
        <p:nvPicPr>
          <p:cNvPr id="2050" name="Picture 2" descr="Climate Models | NOAA Climate.gov">
            <a:extLst>
              <a:ext uri="{FF2B5EF4-FFF2-40B4-BE49-F238E27FC236}">
                <a16:creationId xmlns:a16="http://schemas.microsoft.com/office/drawing/2014/main" id="{88B905E3-089A-FF2D-B8D7-082914D9A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435" y="2196831"/>
            <a:ext cx="4197795" cy="39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69372-B0E7-269A-38F4-FA98FAD3DFF1}"/>
              </a:ext>
            </a:extLst>
          </p:cNvPr>
          <p:cNvSpPr txBox="1"/>
          <p:nvPr/>
        </p:nvSpPr>
        <p:spPr>
          <a:xfrm>
            <a:off x="6096000" y="144312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x </a:t>
            </a:r>
            <a:r>
              <a:rPr lang="en-NL" sz="2400" b="1" dirty="0"/>
              <a:t>30!</a:t>
            </a:r>
          </a:p>
        </p:txBody>
      </p:sp>
      <p:pic>
        <p:nvPicPr>
          <p:cNvPr id="2052" name="Picture 4" descr="A 5-Point Plan for Reducing Your Organization's Greenhouse Gas Emissions -  SPONSOR CONTENT FROM GEP">
            <a:extLst>
              <a:ext uri="{FF2B5EF4-FFF2-40B4-BE49-F238E27FC236}">
                <a16:creationId xmlns:a16="http://schemas.microsoft.com/office/drawing/2014/main" id="{A49026A8-3FCD-3139-EC85-AA7B105E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4" y="3118777"/>
            <a:ext cx="2631057" cy="14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BB38CA-6642-3CB4-9099-438D4C41488A}"/>
              </a:ext>
            </a:extLst>
          </p:cNvPr>
          <p:cNvCxnSpPr/>
          <p:nvPr/>
        </p:nvCxnSpPr>
        <p:spPr>
          <a:xfrm>
            <a:off x="2967487" y="3858762"/>
            <a:ext cx="750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CD9D7C-0F74-7D7E-BA08-ACDDF6D57EA3}"/>
              </a:ext>
            </a:extLst>
          </p:cNvPr>
          <p:cNvCxnSpPr/>
          <p:nvPr/>
        </p:nvCxnSpPr>
        <p:spPr>
          <a:xfrm>
            <a:off x="7936293" y="3858762"/>
            <a:ext cx="750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17CABB-4B32-071E-C237-77F28758B304}"/>
              </a:ext>
            </a:extLst>
          </p:cNvPr>
          <p:cNvSpPr txBox="1">
            <a:spLocks/>
          </p:cNvSpPr>
          <p:nvPr/>
        </p:nvSpPr>
        <p:spPr>
          <a:xfrm>
            <a:off x="8277399" y="3211217"/>
            <a:ext cx="36439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dirty="0"/>
              <a:t>Simulations of sea level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NL" dirty="0"/>
              <a:t>(among others!)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3A4DE4-E671-68AB-FA33-5F7DDF882FEA}"/>
              </a:ext>
            </a:extLst>
          </p:cNvPr>
          <p:cNvSpPr txBox="1">
            <a:spLocks/>
          </p:cNvSpPr>
          <p:nvPr/>
        </p:nvSpPr>
        <p:spPr>
          <a:xfrm>
            <a:off x="496593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L" dirty="0"/>
              <a:t>Global climate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07253-12ED-9050-8613-868300AC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94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06FF-28D5-8F1B-D8D7-2C975332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of all models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8A4DD-B080-6DF4-D3D9-2102014D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0325"/>
            <a:ext cx="3201273" cy="39615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AC02B7-F747-1C31-1980-D118A305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NL" dirty="0"/>
              <a:t>Projected ‘ocean dynamic’ sea-level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FCC5C-6CB6-8BB9-854F-E747D9955D55}"/>
              </a:ext>
            </a:extLst>
          </p:cNvPr>
          <p:cNvSpPr txBox="1"/>
          <p:nvPr/>
        </p:nvSpPr>
        <p:spPr>
          <a:xfrm>
            <a:off x="1387480" y="6038463"/>
            <a:ext cx="43465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200" dirty="0"/>
              <a:t>Ocean dynamic sea-level change [cm]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064E9-E710-AB04-C18B-06E1664E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792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79F4-59EF-F06C-6151-A6EBEFBA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much more/less in seasons?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AC622-589D-007B-0B3D-FBDB5C86A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83"/>
          <a:stretch/>
        </p:blipFill>
        <p:spPr>
          <a:xfrm>
            <a:off x="10668207" y="1451074"/>
            <a:ext cx="660767" cy="5181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C9118-9C0C-5E27-AE88-31A00EBEB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52" t="3657" r="12659" b="51526"/>
          <a:stretch/>
        </p:blipFill>
        <p:spPr>
          <a:xfrm>
            <a:off x="8448977" y="1741483"/>
            <a:ext cx="2195641" cy="2322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95DB9-994F-4478-E78F-FC8F4A52A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6" r="57410" b="50000"/>
          <a:stretch/>
        </p:blipFill>
        <p:spPr>
          <a:xfrm>
            <a:off x="6283027" y="1741483"/>
            <a:ext cx="2195641" cy="2404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C65F03-20E1-AD3C-38A7-F08D64FDB188}"/>
              </a:ext>
            </a:extLst>
          </p:cNvPr>
          <p:cNvSpPr txBox="1"/>
          <p:nvPr/>
        </p:nvSpPr>
        <p:spPr>
          <a:xfrm>
            <a:off x="6570358" y="4056611"/>
            <a:ext cx="17767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Summer (JJA)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5FBAA-F88E-EFDA-F7F2-54A3C59077D1}"/>
              </a:ext>
            </a:extLst>
          </p:cNvPr>
          <p:cNvSpPr txBox="1"/>
          <p:nvPr/>
        </p:nvSpPr>
        <p:spPr>
          <a:xfrm>
            <a:off x="8314139" y="4056611"/>
            <a:ext cx="2365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Autumn (SON)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E2D52-DD6F-E5CA-ADE1-85DF2579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47" r="57411"/>
          <a:stretch/>
        </p:blipFill>
        <p:spPr>
          <a:xfrm>
            <a:off x="6283026" y="4354157"/>
            <a:ext cx="2195641" cy="2360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EC7E3E-73A9-587E-4415-6EC98E066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18" t="54447" r="13300"/>
          <a:stretch/>
        </p:blipFill>
        <p:spPr>
          <a:xfrm>
            <a:off x="8505114" y="4351664"/>
            <a:ext cx="2107605" cy="23602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05F1CB-CC41-23D6-4355-2EBC6ED183EB}"/>
              </a:ext>
            </a:extLst>
          </p:cNvPr>
          <p:cNvSpPr txBox="1"/>
          <p:nvPr/>
        </p:nvSpPr>
        <p:spPr>
          <a:xfrm rot="16200000">
            <a:off x="9844512" y="4045585"/>
            <a:ext cx="285496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Additional sea-level change [cm]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96500-CC47-FE73-8546-ECBD48D7A9E7}"/>
              </a:ext>
            </a:extLst>
          </p:cNvPr>
          <p:cNvSpPr txBox="1"/>
          <p:nvPr/>
        </p:nvSpPr>
        <p:spPr>
          <a:xfrm>
            <a:off x="8769878" y="1381027"/>
            <a:ext cx="16319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Spring (MAM)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7C7BB-D5D5-7A5D-9082-0588A4DF15B1}"/>
              </a:ext>
            </a:extLst>
          </p:cNvPr>
          <p:cNvSpPr txBox="1"/>
          <p:nvPr/>
        </p:nvSpPr>
        <p:spPr>
          <a:xfrm>
            <a:off x="6570358" y="1381027"/>
            <a:ext cx="16798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Winter (DJF)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B29C5EE-2EBE-54E4-FA52-D75BDF592F6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Mean of all models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C7A639-F68B-729E-468D-440C17E5B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0325"/>
            <a:ext cx="3201273" cy="39615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01E8CD-C144-9982-B25D-0028BFB2A430}"/>
              </a:ext>
            </a:extLst>
          </p:cNvPr>
          <p:cNvCxnSpPr>
            <a:cxnSpLocks/>
          </p:cNvCxnSpPr>
          <p:nvPr/>
        </p:nvCxnSpPr>
        <p:spPr>
          <a:xfrm>
            <a:off x="4398380" y="4056611"/>
            <a:ext cx="1259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C9974C2-D8F8-B5DC-089F-C92E07CC1F81}"/>
              </a:ext>
            </a:extLst>
          </p:cNvPr>
          <p:cNvSpPr txBox="1">
            <a:spLocks/>
          </p:cNvSpPr>
          <p:nvPr/>
        </p:nvSpPr>
        <p:spPr>
          <a:xfrm>
            <a:off x="4767711" y="3149572"/>
            <a:ext cx="3665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4000" b="1" dirty="0"/>
              <a:t>+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145FD-7F57-21A8-9F8E-946C52CE3DDE}"/>
              </a:ext>
            </a:extLst>
          </p:cNvPr>
          <p:cNvSpPr txBox="1"/>
          <p:nvPr/>
        </p:nvSpPr>
        <p:spPr>
          <a:xfrm>
            <a:off x="1387480" y="6038463"/>
            <a:ext cx="43465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200" dirty="0"/>
              <a:t>Ocean dynamic sea-level change [cm]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04AD4-C38C-0C1D-0EE3-B769DAD7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197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EF003-710D-0E03-972B-8336E7C36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83"/>
          <a:stretch/>
        </p:blipFill>
        <p:spPr>
          <a:xfrm>
            <a:off x="4765703" y="442293"/>
            <a:ext cx="660767" cy="5181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EDF64-FD53-730B-D681-9FF0BC9CF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52" t="3657" r="12659" b="51526"/>
          <a:stretch/>
        </p:blipFill>
        <p:spPr>
          <a:xfrm>
            <a:off x="2546473" y="732702"/>
            <a:ext cx="2195641" cy="2322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9FDD5-2F92-4486-EA53-E4FB68BCD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" r="57410" b="50000"/>
          <a:stretch/>
        </p:blipFill>
        <p:spPr>
          <a:xfrm>
            <a:off x="380523" y="732702"/>
            <a:ext cx="2195641" cy="2404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9D740-3B99-4347-5F03-AF558DD5233D}"/>
              </a:ext>
            </a:extLst>
          </p:cNvPr>
          <p:cNvSpPr txBox="1"/>
          <p:nvPr/>
        </p:nvSpPr>
        <p:spPr>
          <a:xfrm>
            <a:off x="740258" y="3033006"/>
            <a:ext cx="150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Summer (JJA)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9C2C8-49F3-8EB0-7081-2DC6A86C4D4D}"/>
              </a:ext>
            </a:extLst>
          </p:cNvPr>
          <p:cNvSpPr txBox="1"/>
          <p:nvPr/>
        </p:nvSpPr>
        <p:spPr>
          <a:xfrm>
            <a:off x="2818123" y="3033006"/>
            <a:ext cx="17321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Autumn (SON)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B3234-0657-868A-DCDC-16FBD745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7" r="57411"/>
          <a:stretch/>
        </p:blipFill>
        <p:spPr>
          <a:xfrm>
            <a:off x="380522" y="3345376"/>
            <a:ext cx="2195641" cy="2360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D5F49-1D1B-716F-21B5-566B306C9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18" t="54447" r="13300"/>
          <a:stretch/>
        </p:blipFill>
        <p:spPr>
          <a:xfrm>
            <a:off x="2602610" y="3342883"/>
            <a:ext cx="2107605" cy="2360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635C24-DD52-8719-9395-F42FF79B3DAC}"/>
              </a:ext>
            </a:extLst>
          </p:cNvPr>
          <p:cNvSpPr txBox="1"/>
          <p:nvPr/>
        </p:nvSpPr>
        <p:spPr>
          <a:xfrm rot="16200000">
            <a:off x="3942008" y="3036804"/>
            <a:ext cx="285496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Additional sea-level change [cm]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6BD204-0F59-39C3-3D30-386205FE4E28}"/>
              </a:ext>
            </a:extLst>
          </p:cNvPr>
          <p:cNvSpPr txBox="1"/>
          <p:nvPr/>
        </p:nvSpPr>
        <p:spPr>
          <a:xfrm>
            <a:off x="2904258" y="384776"/>
            <a:ext cx="15598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Spring (MAM)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22F88-600D-8721-B472-FAF17868E788}"/>
              </a:ext>
            </a:extLst>
          </p:cNvPr>
          <p:cNvSpPr txBox="1"/>
          <p:nvPr/>
        </p:nvSpPr>
        <p:spPr>
          <a:xfrm>
            <a:off x="866615" y="384776"/>
            <a:ext cx="1400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Winter (DJF)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DE1132-1164-8B8A-E1A2-B715F6097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2"/>
          <a:stretch/>
        </p:blipFill>
        <p:spPr>
          <a:xfrm>
            <a:off x="6268078" y="551332"/>
            <a:ext cx="5386208" cy="6091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C01F18-8A91-501A-8896-8E1B4B26C69A}"/>
              </a:ext>
            </a:extLst>
          </p:cNvPr>
          <p:cNvSpPr txBox="1"/>
          <p:nvPr/>
        </p:nvSpPr>
        <p:spPr>
          <a:xfrm>
            <a:off x="7845430" y="6402893"/>
            <a:ext cx="43465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200" dirty="0"/>
              <a:t>Additional wind-stress change [N/m</a:t>
            </a:r>
            <a:r>
              <a:rPr lang="en-NL" sz="1200" baseline="30000" dirty="0"/>
              <a:t>2</a:t>
            </a:r>
            <a:r>
              <a:rPr lang="en-NL" sz="1200" dirty="0"/>
              <a:t>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2DF8BC-DECF-F304-E00E-2F3E24438672}"/>
              </a:ext>
            </a:extLst>
          </p:cNvPr>
          <p:cNvCxnSpPr>
            <a:cxnSpLocks/>
          </p:cNvCxnSpPr>
          <p:nvPr/>
        </p:nvCxnSpPr>
        <p:spPr>
          <a:xfrm>
            <a:off x="8334678" y="1559774"/>
            <a:ext cx="351236" cy="3515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5D0998-32A0-8DDF-303F-BD695239B6CA}"/>
              </a:ext>
            </a:extLst>
          </p:cNvPr>
          <p:cNvCxnSpPr>
            <a:cxnSpLocks/>
          </p:cNvCxnSpPr>
          <p:nvPr/>
        </p:nvCxnSpPr>
        <p:spPr>
          <a:xfrm flipH="1" flipV="1">
            <a:off x="8301999" y="4370100"/>
            <a:ext cx="333833" cy="3131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68C6962-CAE5-D3D6-40F3-15EC016A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42" y="2577811"/>
            <a:ext cx="10515600" cy="1325563"/>
          </a:xfrm>
        </p:spPr>
        <p:txBody>
          <a:bodyPr>
            <a:normAutofit/>
          </a:bodyPr>
          <a:lstStyle/>
          <a:p>
            <a:r>
              <a:rPr lang="en-NL" sz="2800" b="1" dirty="0"/>
              <a:t>cause?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45412B-E6A3-AD22-4F92-B95CE781E0FB}"/>
              </a:ext>
            </a:extLst>
          </p:cNvPr>
          <p:cNvSpPr txBox="1"/>
          <p:nvPr/>
        </p:nvSpPr>
        <p:spPr>
          <a:xfrm>
            <a:off x="7772014" y="960313"/>
            <a:ext cx="105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solidFill>
                  <a:srgbClr val="FFFF00"/>
                </a:solidFill>
              </a:rPr>
              <a:t>Ekman </a:t>
            </a:r>
          </a:p>
          <a:p>
            <a:pPr algn="ctr"/>
            <a:r>
              <a:rPr lang="en-NL" dirty="0">
                <a:solidFill>
                  <a:srgbClr val="FFFF00"/>
                </a:solidFill>
              </a:rPr>
              <a:t>transport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516150-14DB-0F5E-2B35-706538217BE7}"/>
              </a:ext>
            </a:extLst>
          </p:cNvPr>
          <p:cNvSpPr txBox="1"/>
          <p:nvPr/>
        </p:nvSpPr>
        <p:spPr>
          <a:xfrm>
            <a:off x="7625944" y="3793676"/>
            <a:ext cx="105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solidFill>
                  <a:srgbClr val="FFFF00"/>
                </a:solidFill>
              </a:rPr>
              <a:t>Ekman </a:t>
            </a:r>
          </a:p>
          <a:p>
            <a:pPr algn="ctr"/>
            <a:r>
              <a:rPr lang="en-NL" dirty="0">
                <a:solidFill>
                  <a:srgbClr val="FFFF00"/>
                </a:solidFill>
              </a:rPr>
              <a:t>transport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0EB5D-A635-193E-7551-FA2FA7EE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FA60-A67B-5346-BBAA-8B9FC1D4CAD3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94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398</Words>
  <Application>Microsoft Macintosh PowerPoint</Application>
  <PresentationFormat>Widescreen</PresentationFormat>
  <Paragraphs>102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Sea-level change: Why seasons matter!</vt:lpstr>
      <vt:lpstr>PowerPoint Presentation</vt:lpstr>
      <vt:lpstr>PowerPoint Presentation</vt:lpstr>
      <vt:lpstr>NASA Sea-level tool</vt:lpstr>
      <vt:lpstr>?</vt:lpstr>
      <vt:lpstr>Climate model simulations</vt:lpstr>
      <vt:lpstr>Projected ‘ocean dynamic’ sea-level change</vt:lpstr>
      <vt:lpstr>How much more/less in seasons?</vt:lpstr>
      <vt:lpstr>cause?</vt:lpstr>
      <vt:lpstr>Additional change in winter:</vt:lpstr>
      <vt:lpstr>Isolating effect of the wind</vt:lpstr>
      <vt:lpstr>Conclusions</vt:lpstr>
      <vt:lpstr>Topics for MSc thesis</vt:lpstr>
      <vt:lpstr>Extra</vt:lpstr>
      <vt:lpstr>What satellites see: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Hermans, T.H.J. (Tim)</dc:creator>
  <cp:lastModifiedBy>Hermans, T.H.J. (Tim)</cp:lastModifiedBy>
  <cp:revision>171</cp:revision>
  <dcterms:created xsi:type="dcterms:W3CDTF">2023-03-27T09:54:04Z</dcterms:created>
  <dcterms:modified xsi:type="dcterms:W3CDTF">2023-03-31T07:23:11Z</dcterms:modified>
</cp:coreProperties>
</file>